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hybNKmhmhnp38rwl+7KltYDb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22" name="Google Shape;22;p1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3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7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55" name="Google Shape;55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4" type="body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2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3" name="Google Shape;13;p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usherbrooke.ca/srh/emplois/emplois-en-vedette/tic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info@agilesherbrooke.ca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www.agilesherbrooke.ca" TargetMode="External"/><Relationship Id="rId6" Type="http://schemas.openxmlformats.org/officeDocument/2006/relationships/hyperlink" Target="mailto:info@agilesherbrooke.ca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www.agilesherbrooke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892625" y="1762500"/>
            <a:ext cx="69849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</a:pPr>
            <a:r>
              <a:rPr lang="en-CA" sz="4800"/>
              <a:t>Squad Health Check</a:t>
            </a:r>
            <a:endParaRPr sz="4800"/>
          </a:p>
        </p:txBody>
      </p:sp>
      <p:sp>
        <p:nvSpPr>
          <p:cNvPr id="177" name="Google Shape;177;p1"/>
          <p:cNvSpPr txBox="1"/>
          <p:nvPr>
            <p:ph idx="1" type="subTitle"/>
          </p:nvPr>
        </p:nvSpPr>
        <p:spPr>
          <a:xfrm>
            <a:off x="892625" y="4455625"/>
            <a:ext cx="10265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1" lang="en-CA">
                <a:solidFill>
                  <a:srgbClr val="000000"/>
                </a:solidFill>
              </a:rPr>
              <a:t>Mercredi 13 novembre 2019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CA">
                <a:solidFill>
                  <a:srgbClr val="000000"/>
                </a:solidFill>
              </a:rPr>
              <a:t>Espace Inc (400 rue Marquette, Sherbrooke)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892627" y="485392"/>
            <a:ext cx="6858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CA" sz="6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Agile Sherbrooke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7628" y="0"/>
            <a:ext cx="4295700" cy="61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Organisation de la rencontre</a:t>
            </a:r>
            <a:endParaRPr/>
          </a:p>
        </p:txBody>
      </p:sp>
      <p:sp>
        <p:nvSpPr>
          <p:cNvPr id="185" name="Google Shape;185;p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CA"/>
              <a:t>Nous remercions Agile Sherbrooke pour l’organisation de la rencontre.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</a:pPr>
            <a:r>
              <a:rPr lang="en-CA"/>
              <a:t>Christian you rock.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CA"/>
              <a:t>Un grand merci à Espace Inc pour nous </a:t>
            </a:r>
            <a:r>
              <a:rPr lang="en-CA"/>
              <a:t>accueillir </a:t>
            </a:r>
            <a:r>
              <a:rPr lang="en-CA"/>
              <a:t>dans leur locaux aujourd’hui.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8038" y="2638475"/>
            <a:ext cx="5195914" cy="85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1776" y="4008276"/>
            <a:ext cx="6052550" cy="17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Nos partenaires platines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/>
          <p:nvPr/>
        </p:nvSpPr>
        <p:spPr>
          <a:xfrm>
            <a:off x="0" y="9050"/>
            <a:ext cx="6575100" cy="6858000"/>
          </a:xfrm>
          <a:prstGeom prst="rect">
            <a:avLst/>
          </a:prstGeom>
          <a:solidFill>
            <a:srgbClr val="00A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>
            <p:ph type="title"/>
          </p:nvPr>
        </p:nvSpPr>
        <p:spPr>
          <a:xfrm>
            <a:off x="219625" y="943800"/>
            <a:ext cx="6119400" cy="58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14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Développeurs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Analyste-programmeur logiciel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Techniciens en informatique (divers besoins, temporaires ou réguliers)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Technicien en informatique - infrastructure de réseau (1 à venir)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14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Analystes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Analyste de l’informatique</a:t>
            </a:r>
            <a:r>
              <a:rPr b="1"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(1 à venir)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Chargé de projet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14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Professeurs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Professeur en technologies de l’information</a:t>
            </a:r>
            <a:r>
              <a:rPr b="1"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CA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(1)</a:t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2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Visitez souvent</a:t>
            </a:r>
            <a:endParaRPr b="1" sz="22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CA" sz="15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https://www.usherbrooke.ca/srh/emplois/emplois-en-vedette/tic/</a:t>
            </a:r>
            <a:r>
              <a:rPr lang="en-CA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4"/>
          <p:cNvSpPr txBox="1"/>
          <p:nvPr>
            <p:ph idx="1" type="body"/>
          </p:nvPr>
        </p:nvSpPr>
        <p:spPr>
          <a:xfrm>
            <a:off x="6722188" y="1266000"/>
            <a:ext cx="5014500" cy="55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CA" sz="2200" u="sng"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b="1" baseline="30000" lang="en-CA" sz="2200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en-CA" sz="22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CA" sz="2200">
                <a:latin typeface="Roboto"/>
                <a:ea typeface="Roboto"/>
                <a:cs typeface="Roboto"/>
                <a:sym typeface="Roboto"/>
              </a:rPr>
              <a:t>meilleur employeur au Canada toutes catégories confondues </a:t>
            </a:r>
            <a:r>
              <a:rPr b="1" lang="en-CA" sz="2000">
                <a:latin typeface="Roboto"/>
                <a:ea typeface="Roboto"/>
                <a:cs typeface="Roboto"/>
                <a:sym typeface="Roboto"/>
              </a:rPr>
              <a:t>(Forbes)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CA" sz="1300">
                <a:latin typeface="Roboto"/>
                <a:ea typeface="Roboto"/>
                <a:cs typeface="Roboto"/>
                <a:sym typeface="Roboto"/>
              </a:rPr>
              <a:t>Conditions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Horaire variable à 35 h par semaine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Horaire d'été réduit de 30 minutes par jour sans perte de salaire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Assurances collectives et régime de retraite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Possibilité de congés sans solde ou à traitement différé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Tarif préférentiel à 140 $ / an pour l'abonnement au Centre sportif de l’UdeS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Transport en commun à coût réduit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22 jours de vacances dès la première année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Budget de perfectionnement annuel par employé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Approche agile et équipes auto-organisées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-"/>
            </a:pPr>
            <a:r>
              <a:rPr lang="en-CA" sz="1300">
                <a:latin typeface="Roboto"/>
                <a:ea typeface="Roboto"/>
                <a:cs typeface="Roboto"/>
                <a:sym typeface="Roboto"/>
              </a:rPr>
              <a:t>Et plus encore!</a:t>
            </a:r>
            <a:endParaRPr sz="13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CA" sz="1300">
                <a:latin typeface="Roboto"/>
                <a:ea typeface="Roboto"/>
                <a:cs typeface="Roboto"/>
                <a:sym typeface="Roboto"/>
              </a:rPr>
              <a:t>Technologies / Outils / Langages en développement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-CA" sz="1200">
                <a:latin typeface="Roboto"/>
                <a:ea typeface="Roboto"/>
                <a:cs typeface="Roboto"/>
                <a:sym typeface="Roboto"/>
              </a:rPr>
              <a:t>Java / JEE / Spring Boot / JPA / ...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-CA" sz="1200">
                <a:latin typeface="Roboto"/>
                <a:ea typeface="Roboto"/>
                <a:cs typeface="Roboto"/>
                <a:sym typeface="Roboto"/>
              </a:rPr>
              <a:t>Node.js / Web Components (Polymer) / React Native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-CA" sz="1200">
                <a:latin typeface="Roboto"/>
                <a:ea typeface="Roboto"/>
                <a:cs typeface="Roboto"/>
                <a:sym typeface="Roboto"/>
              </a:rPr>
              <a:t>PHP / MariaDB / Docker / Swarm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-CA" sz="1200">
                <a:latin typeface="Roboto"/>
                <a:ea typeface="Roboto"/>
                <a:cs typeface="Roboto"/>
                <a:sym typeface="Roboto"/>
              </a:rPr>
              <a:t>Gitlab / Jenkins / JIRA / Confluence</a:t>
            </a:r>
            <a:endParaRPr sz="1400">
              <a:solidFill>
                <a:srgbClr val="00A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4"/>
          <p:cNvSpPr txBox="1"/>
          <p:nvPr>
            <p:ph type="title"/>
          </p:nvPr>
        </p:nvSpPr>
        <p:spPr>
          <a:xfrm>
            <a:off x="0" y="36200"/>
            <a:ext cx="66156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CA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Postes ouverts en TI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7437" y="58475"/>
            <a:ext cx="4946023" cy="146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CA" sz="6000"/>
              <a:t>Nos collaborateurs</a:t>
            </a:r>
            <a:endParaRPr b="0" i="0" sz="6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950" y="2107088"/>
            <a:ext cx="3983025" cy="39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/>
          <p:nvPr>
            <p:ph idx="4294967295" type="subTitle"/>
          </p:nvPr>
        </p:nvSpPr>
        <p:spPr>
          <a:xfrm>
            <a:off x="5975525" y="2289608"/>
            <a:ext cx="4971300" cy="3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48535B"/>
              </a:buClr>
              <a:buSzPts val="2400"/>
              <a:buFont typeface="Calibri"/>
              <a:buChar char="●"/>
            </a:pPr>
            <a:r>
              <a:rPr b="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b="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 mercredi du mois </a:t>
            </a:r>
            <a:endParaRPr b="0" i="0" sz="2400" u="none" cap="none" strike="noStrike">
              <a:solidFill>
                <a:srgbClr val="4853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5B"/>
              </a:buClr>
              <a:buSzPts val="2400"/>
              <a:buFont typeface="Calibri"/>
              <a:buChar char="●"/>
            </a:pPr>
            <a:r>
              <a:rPr b="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@ Espace inc.</a:t>
            </a:r>
            <a:endParaRPr b="0" i="0" sz="2400" u="none" cap="none" strike="noStrike">
              <a:solidFill>
                <a:srgbClr val="4853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5B"/>
              </a:buClr>
              <a:buSzPts val="2400"/>
              <a:buFont typeface="Calibri"/>
              <a:buChar char="●"/>
            </a:pPr>
            <a:r>
              <a:rPr b="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75+ programmeurs</a:t>
            </a:r>
            <a:endParaRPr b="0" i="0" sz="2400" u="none" cap="none" strike="noStrike">
              <a:solidFill>
                <a:srgbClr val="4853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5B"/>
              </a:buClr>
              <a:buSzPts val="2400"/>
              <a:buFont typeface="Calibri"/>
              <a:buChar char="●"/>
            </a:pPr>
            <a:r>
              <a:rPr b="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Pizza et bière gratuites</a:t>
            </a:r>
            <a:endParaRPr b="0" i="0" sz="2400" u="none" cap="none" strike="noStrike">
              <a:solidFill>
                <a:srgbClr val="4853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535B"/>
              </a:buClr>
              <a:buSzPts val="2400"/>
              <a:buFont typeface="Calibri"/>
              <a:buChar char="●"/>
            </a:pPr>
            <a:r>
              <a:rPr b="0" i="0" lang="en-CA" sz="2400" u="none" cap="none" strike="noStrike">
                <a:solidFill>
                  <a:srgbClr val="48535B"/>
                </a:solidFill>
                <a:latin typeface="Calibri"/>
                <a:ea typeface="Calibri"/>
                <a:cs typeface="Calibri"/>
                <a:sym typeface="Calibri"/>
              </a:rPr>
              <a:t>2 présentations technos sur la programmation</a:t>
            </a:r>
            <a:endParaRPr b="0" i="0" sz="2400" u="none" cap="none" strike="noStrike">
              <a:solidFill>
                <a:srgbClr val="4853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560" lvl="0" marL="9144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1" lang="en-CA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meetup.com/techno-drinks </a:t>
            </a:r>
            <a:endParaRPr b="0" i="1" sz="2400" u="sng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/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CA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Contribuer à votre communauté agile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097275" y="1921925"/>
            <a:ext cx="5807400" cy="1494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Intéressé à partager votre </a:t>
            </a:r>
            <a:r>
              <a:rPr b="1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expertise</a:t>
            </a: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b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Devenez </a:t>
            </a:r>
            <a:r>
              <a:rPr b="1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conférencier</a:t>
            </a: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et contactez-nous à </a:t>
            </a:r>
            <a:r>
              <a:rPr b="0" i="0" lang="en-CA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info@agilesherbrooke.ca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7078725" y="1921925"/>
            <a:ext cx="4026900" cy="3168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Agile Tour Sherbrooke — Mai 2020</a:t>
            </a:r>
            <a:endParaRPr b="1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★"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Bénévoles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★"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Conférenciers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★"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Commanditaires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★"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975" y="1998125"/>
            <a:ext cx="3086400" cy="13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1097275" y="5282775"/>
            <a:ext cx="10008300" cy="849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Restez à l’affût de nos événements et inscrivez-vous à notre infolettre sur </a:t>
            </a:r>
            <a:r>
              <a:rPr b="0" i="0" lang="en-CA" sz="1800" u="sng" cap="none" strike="noStrike">
                <a:solidFill>
                  <a:srgbClr val="6EAC1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www.agilesherbrooke.ca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097275" y="3581225"/>
            <a:ext cx="5807400" cy="1509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Intéressé à donner de votre </a:t>
            </a:r>
            <a:r>
              <a:rPr b="1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temps</a:t>
            </a: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b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Devenez </a:t>
            </a:r>
            <a:r>
              <a:rPr b="1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bénévole</a:t>
            </a:r>
            <a:r>
              <a:rPr b="0" i="0" lang="en-CA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et contactez-nous à </a:t>
            </a:r>
            <a:r>
              <a:rPr b="0" i="0" lang="en-CA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info@agilesherbrooke.ca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7">
            <a:alphaModFix/>
          </a:blip>
          <a:srcRect b="9324" l="0" r="0" t="11991"/>
          <a:stretch/>
        </p:blipFill>
        <p:spPr>
          <a:xfrm>
            <a:off x="5161725" y="2060775"/>
            <a:ext cx="1742950" cy="137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8">
            <a:alphaModFix/>
          </a:blip>
          <a:srcRect b="16153" l="12622" r="12866" t="13392"/>
          <a:stretch/>
        </p:blipFill>
        <p:spPr>
          <a:xfrm>
            <a:off x="5236299" y="3581200"/>
            <a:ext cx="1596576" cy="15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Notre conférencier</a:t>
            </a:r>
            <a:endParaRPr/>
          </a:p>
        </p:txBody>
      </p:sp>
      <p:sp>
        <p:nvSpPr>
          <p:cNvPr id="229" name="Google Shape;229;p7"/>
          <p:cNvSpPr txBox="1"/>
          <p:nvPr>
            <p:ph idx="1" type="body"/>
          </p:nvPr>
        </p:nvSpPr>
        <p:spPr>
          <a:xfrm>
            <a:off x="1097275" y="1845725"/>
            <a:ext cx="6230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3556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CA"/>
              <a:t>Antoine Desrosiers.</a:t>
            </a:r>
            <a:endParaRPr/>
          </a:p>
          <a:p>
            <a:pPr indent="3556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CA"/>
              <a:t>Troubleshooter Généraliste.</a:t>
            </a:r>
            <a:endParaRPr/>
          </a:p>
          <a:p>
            <a:pPr indent="3556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3556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CA"/>
              <a:t>Aussi appelé : Infrastructure Analyst, Technical Analyst,   IT Admin, Scrum Master, Agile Coach, Support Specialist, Director Client Services &amp; Repair, IT </a:t>
            </a:r>
            <a:r>
              <a:rPr lang="en-CA"/>
              <a:t>Technician &amp; </a:t>
            </a:r>
            <a:r>
              <a:rPr lang="en-CA"/>
              <a:t>Customer Service Trainer. </a:t>
            </a:r>
            <a:r>
              <a:rPr lang="en-CA"/>
              <a:t>Proud</a:t>
            </a:r>
            <a:r>
              <a:rPr lang="en-CA"/>
              <a:t> owner of a magic beard.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30" name="Google Shape;23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7371" y="1845725"/>
            <a:ext cx="2180842" cy="40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>
            <p:ph idx="4294967295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11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114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892627" y="485392"/>
            <a:ext cx="6858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CA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Agile Sherbrooke</a:t>
            </a:r>
            <a:br>
              <a:rPr b="0" i="0" lang="en-CA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7628" y="0"/>
            <a:ext cx="4295700" cy="61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 txBox="1"/>
          <p:nvPr/>
        </p:nvSpPr>
        <p:spPr>
          <a:xfrm>
            <a:off x="1001950" y="4887300"/>
            <a:ext cx="6278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C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N’hésitez pas à nous faire part de vos commentaires ou de vos suggestions!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CA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agilesherbrooke.ca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8"/>
          <p:cNvCxnSpPr/>
          <p:nvPr/>
        </p:nvCxnSpPr>
        <p:spPr>
          <a:xfrm flipH="1" rot="10800000">
            <a:off x="1001958" y="1194950"/>
            <a:ext cx="7434600" cy="3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8"/>
          <p:cNvSpPr txBox="1"/>
          <p:nvPr/>
        </p:nvSpPr>
        <p:spPr>
          <a:xfrm>
            <a:off x="892625" y="2470513"/>
            <a:ext cx="6135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C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Merci de votre participation!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92625" y="3313250"/>
            <a:ext cx="6278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/>
              <a:t>Au menu de notre prochaine rencontre le 11 décembre :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150">
                <a:solidFill>
                  <a:srgbClr val="1D1C1D"/>
                </a:solidFill>
                <a:highlight>
                  <a:srgbClr val="FFFFFF"/>
                </a:highlight>
              </a:rPr>
              <a:t>« L’autre projet : l’humain au cœur de la transformation numérique - redéfinir sa pratique par le codeveloppement. » Animé par Guillaume Marion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