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4" r:id="rId2"/>
    <p:sldMasterId id="2147483684" r:id="rId3"/>
  </p:sldMasterIdLst>
  <p:notesMasterIdLst>
    <p:notesMasterId r:id="rId25"/>
  </p:notesMasterIdLst>
  <p:handoutMasterIdLst>
    <p:handoutMasterId r:id="rId26"/>
  </p:handoutMasterIdLst>
  <p:sldIdLst>
    <p:sldId id="540" r:id="rId4"/>
    <p:sldId id="567" r:id="rId5"/>
    <p:sldId id="568" r:id="rId6"/>
    <p:sldId id="555" r:id="rId7"/>
    <p:sldId id="554" r:id="rId8"/>
    <p:sldId id="556" r:id="rId9"/>
    <p:sldId id="557" r:id="rId10"/>
    <p:sldId id="558" r:id="rId11"/>
    <p:sldId id="584" r:id="rId12"/>
    <p:sldId id="585" r:id="rId13"/>
    <p:sldId id="583" r:id="rId14"/>
    <p:sldId id="574" r:id="rId15"/>
    <p:sldId id="572" r:id="rId16"/>
    <p:sldId id="560" r:id="rId17"/>
    <p:sldId id="559" r:id="rId18"/>
    <p:sldId id="580" r:id="rId19"/>
    <p:sldId id="581" r:id="rId20"/>
    <p:sldId id="582" r:id="rId21"/>
    <p:sldId id="576" r:id="rId22"/>
    <p:sldId id="561" r:id="rId23"/>
    <p:sldId id="566" r:id="rId24"/>
  </p:sldIdLst>
  <p:sldSz cx="12187238" cy="68595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77B7DA"/>
    <a:srgbClr val="A5CFE7"/>
    <a:srgbClr val="4D4D4D"/>
    <a:srgbClr val="333333"/>
    <a:srgbClr val="CC0066"/>
    <a:srgbClr val="6600FF"/>
    <a:srgbClr val="6600CC"/>
    <a:srgbClr val="D4E6F4"/>
    <a:srgbClr val="812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73893" autoAdjust="0"/>
  </p:normalViewPr>
  <p:slideViewPr>
    <p:cSldViewPr snapToGrid="0">
      <p:cViewPr varScale="1">
        <p:scale>
          <a:sx n="65" d="100"/>
          <a:sy n="65" d="100"/>
        </p:scale>
        <p:origin x="1224" y="38"/>
      </p:cViewPr>
      <p:guideLst>
        <p:guide orient="horz" pos="216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.laberge\Desktop\Pr&#233;sentations%20&amp;%20exemples\Exemples\Sprint%20KPI%20Work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.laberge\Desktop\Pr&#233;sentations%20&amp;%20exemples\Exemples\Sprint%20KPI%20Workbo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Temps de cycle </a:t>
            </a:r>
            <a:r>
              <a:rPr lang="en-CA" sz="1800" b="1"/>
              <a:t>(dévelopment)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55046076653669"/>
          <c:y val="0.13839552238805969"/>
          <c:w val="0.76412292903450174"/>
          <c:h val="0.61459601598307667"/>
        </c:manualLayout>
      </c:layout>
      <c:lineChart>
        <c:grouping val="standard"/>
        <c:varyColors val="0"/>
        <c:ser>
          <c:idx val="0"/>
          <c:order val="0"/>
          <c:tx>
            <c:strRef>
              <c:f>'Dev Malayan'!$I$2</c:f>
              <c:strCache>
                <c:ptCount val="1"/>
                <c:pt idx="0">
                  <c:v>Sprint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'Dev Malayan'!$B$5:$B$25</c:f>
              <c:numCache>
                <c:formatCode>General</c:formatCode>
                <c:ptCount val="21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24</c:v>
                </c:pt>
                <c:pt idx="18">
                  <c:v>25</c:v>
                </c:pt>
                <c:pt idx="19">
                  <c:v>26</c:v>
                </c:pt>
                <c:pt idx="20">
                  <c:v>27</c:v>
                </c:pt>
              </c:numCache>
            </c:numRef>
          </c:cat>
          <c:val>
            <c:numRef>
              <c:f>'Dev Malayan'!$I$5:$I$25</c:f>
              <c:numCache>
                <c:formatCode>General</c:formatCode>
                <c:ptCount val="21"/>
                <c:pt idx="0">
                  <c:v>8.5</c:v>
                </c:pt>
                <c:pt idx="1">
                  <c:v>4.7</c:v>
                </c:pt>
                <c:pt idx="2">
                  <c:v>6</c:v>
                </c:pt>
                <c:pt idx="3">
                  <c:v>11.2</c:v>
                </c:pt>
                <c:pt idx="4">
                  <c:v>8.8000000000000007</c:v>
                </c:pt>
                <c:pt idx="5">
                  <c:v>12.8</c:v>
                </c:pt>
                <c:pt idx="6">
                  <c:v>9.4</c:v>
                </c:pt>
                <c:pt idx="7">
                  <c:v>4.7</c:v>
                </c:pt>
                <c:pt idx="8">
                  <c:v>4.5</c:v>
                </c:pt>
                <c:pt idx="9">
                  <c:v>4.3</c:v>
                </c:pt>
                <c:pt idx="10">
                  <c:v>3.9</c:v>
                </c:pt>
                <c:pt idx="11">
                  <c:v>6.5</c:v>
                </c:pt>
                <c:pt idx="12">
                  <c:v>6.8</c:v>
                </c:pt>
                <c:pt idx="13">
                  <c:v>6.5</c:v>
                </c:pt>
                <c:pt idx="14">
                  <c:v>3.8</c:v>
                </c:pt>
                <c:pt idx="15">
                  <c:v>3.9</c:v>
                </c:pt>
                <c:pt idx="16">
                  <c:v>2.9</c:v>
                </c:pt>
                <c:pt idx="17">
                  <c:v>2.7</c:v>
                </c:pt>
                <c:pt idx="18">
                  <c:v>4.2</c:v>
                </c:pt>
                <c:pt idx="19">
                  <c:v>5.4</c:v>
                </c:pt>
                <c:pt idx="20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94-462D-8BFE-1EC3A6592D61}"/>
            </c:ext>
          </c:extLst>
        </c:ser>
        <c:ser>
          <c:idx val="1"/>
          <c:order val="1"/>
          <c:tx>
            <c:strRef>
              <c:f>'Dev Malayan'!$J$2</c:f>
              <c:strCache>
                <c:ptCount val="1"/>
                <c:pt idx="0">
                  <c:v>Moyenne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'Dev Malayan'!$B$5:$B$25</c:f>
              <c:numCache>
                <c:formatCode>General</c:formatCode>
                <c:ptCount val="21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24</c:v>
                </c:pt>
                <c:pt idx="18">
                  <c:v>25</c:v>
                </c:pt>
                <c:pt idx="19">
                  <c:v>26</c:v>
                </c:pt>
                <c:pt idx="20">
                  <c:v>27</c:v>
                </c:pt>
              </c:numCache>
            </c:numRef>
          </c:cat>
          <c:val>
            <c:numRef>
              <c:f>'Dev Malayan'!$J$5:$J$25</c:f>
              <c:numCache>
                <c:formatCode>0.0</c:formatCode>
                <c:ptCount val="21"/>
                <c:pt idx="0">
                  <c:v>8.7916666666666661</c:v>
                </c:pt>
                <c:pt idx="1">
                  <c:v>8</c:v>
                </c:pt>
                <c:pt idx="2">
                  <c:v>8</c:v>
                </c:pt>
                <c:pt idx="3">
                  <c:v>7.416666666666667</c:v>
                </c:pt>
                <c:pt idx="4">
                  <c:v>7.5</c:v>
                </c:pt>
                <c:pt idx="5">
                  <c:v>7</c:v>
                </c:pt>
                <c:pt idx="6">
                  <c:v>7.708333333333333</c:v>
                </c:pt>
                <c:pt idx="7">
                  <c:v>7.5</c:v>
                </c:pt>
                <c:pt idx="8">
                  <c:v>7.291666666666667</c:v>
                </c:pt>
                <c:pt idx="9">
                  <c:v>7.333333333333333</c:v>
                </c:pt>
                <c:pt idx="10">
                  <c:v>7</c:v>
                </c:pt>
                <c:pt idx="11">
                  <c:v>6.791666666666667</c:v>
                </c:pt>
                <c:pt idx="12">
                  <c:v>6.375</c:v>
                </c:pt>
                <c:pt idx="13">
                  <c:v>6.791666666666667</c:v>
                </c:pt>
                <c:pt idx="14">
                  <c:v>7.25</c:v>
                </c:pt>
                <c:pt idx="15">
                  <c:v>6.75</c:v>
                </c:pt>
                <c:pt idx="16">
                  <c:v>6.625</c:v>
                </c:pt>
                <c:pt idx="17">
                  <c:v>5.583333333333333</c:v>
                </c:pt>
                <c:pt idx="18">
                  <c:v>4.541666666666667</c:v>
                </c:pt>
                <c:pt idx="19">
                  <c:v>4.7</c:v>
                </c:pt>
                <c:pt idx="20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94-462D-8BFE-1EC3A6592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9273280"/>
        <c:axId val="309271312"/>
      </c:lineChart>
      <c:catAx>
        <c:axId val="309273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Sprint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271312"/>
        <c:crosses val="autoZero"/>
        <c:auto val="1"/>
        <c:lblAlgn val="ctr"/>
        <c:lblOffset val="100"/>
        <c:noMultiLvlLbl val="0"/>
      </c:catAx>
      <c:valAx>
        <c:axId val="30927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Jours</a:t>
                </a:r>
                <a:r>
                  <a:rPr lang="en-CA" baseline="0"/>
                  <a:t> par story</a:t>
                </a:r>
                <a:endParaRPr lang="en-CA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27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18862826084727"/>
          <c:y val="0.11008243500317058"/>
          <c:w val="0.13014591158412628"/>
          <c:h val="0.20905978645338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SP livrés &amp; SP ajoutés par</a:t>
            </a:r>
            <a:r>
              <a:rPr lang="en-US" sz="1800" b="1" baseline="0">
                <a:solidFill>
                  <a:sysClr val="windowText" lastClr="000000"/>
                </a:solidFill>
              </a:rPr>
              <a:t> itération</a:t>
            </a:r>
            <a:endParaRPr lang="en-CA" sz="18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2698309158432611"/>
          <c:y val="1.1493909585468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33192401145881E-2"/>
          <c:y val="0.13921373197108347"/>
          <c:w val="0.7999694006868916"/>
          <c:h val="0.71168814142933068"/>
        </c:manualLayout>
      </c:layout>
      <c:areaChart>
        <c:grouping val="stacked"/>
        <c:varyColors val="0"/>
        <c:ser>
          <c:idx val="0"/>
          <c:order val="0"/>
          <c:tx>
            <c:strRef>
              <c:f>'Dev Malayan'!$C$2</c:f>
              <c:strCache>
                <c:ptCount val="1"/>
                <c:pt idx="0">
                  <c:v>SP ajoutés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'Dev Malayan'!$B$4:$B$25</c:f>
              <c:numCache>
                <c:formatCode>General</c:formatCode>
                <c:ptCount val="22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</c:numCache>
            </c:numRef>
          </c:cat>
          <c:val>
            <c:numRef>
              <c:f>'Dev Malayan'!$C$4:$C$25</c:f>
              <c:numCache>
                <c:formatCode>General</c:formatCode>
                <c:ptCount val="22"/>
                <c:pt idx="0">
                  <c:v>9</c:v>
                </c:pt>
                <c:pt idx="1">
                  <c:v>11</c:v>
                </c:pt>
                <c:pt idx="2">
                  <c:v>19</c:v>
                </c:pt>
                <c:pt idx="3">
                  <c:v>20</c:v>
                </c:pt>
                <c:pt idx="4">
                  <c:v>16</c:v>
                </c:pt>
                <c:pt idx="5">
                  <c:v>3</c:v>
                </c:pt>
                <c:pt idx="6">
                  <c:v>13</c:v>
                </c:pt>
                <c:pt idx="7">
                  <c:v>19.5</c:v>
                </c:pt>
                <c:pt idx="8">
                  <c:v>3</c:v>
                </c:pt>
                <c:pt idx="9">
                  <c:v>11</c:v>
                </c:pt>
                <c:pt idx="10">
                  <c:v>19</c:v>
                </c:pt>
                <c:pt idx="11">
                  <c:v>48</c:v>
                </c:pt>
                <c:pt idx="12">
                  <c:v>7.5</c:v>
                </c:pt>
                <c:pt idx="13">
                  <c:v>9</c:v>
                </c:pt>
                <c:pt idx="14">
                  <c:v>16</c:v>
                </c:pt>
                <c:pt idx="15">
                  <c:v>15</c:v>
                </c:pt>
                <c:pt idx="16">
                  <c:v>9</c:v>
                </c:pt>
                <c:pt idx="17">
                  <c:v>18</c:v>
                </c:pt>
                <c:pt idx="18">
                  <c:v>19</c:v>
                </c:pt>
                <c:pt idx="19">
                  <c:v>18</c:v>
                </c:pt>
                <c:pt idx="20">
                  <c:v>29</c:v>
                </c:pt>
                <c:pt idx="2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3-410A-A145-E3BFB49BB7B9}"/>
            </c:ext>
          </c:extLst>
        </c:ser>
        <c:ser>
          <c:idx val="1"/>
          <c:order val="1"/>
          <c:tx>
            <c:strRef>
              <c:f>'Dev Malayan'!$D$2</c:f>
              <c:strCache>
                <c:ptCount val="1"/>
                <c:pt idx="0">
                  <c:v>SP livrés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cat>
            <c:numRef>
              <c:f>'Dev Malayan'!$B$4:$B$25</c:f>
              <c:numCache>
                <c:formatCode>General</c:formatCode>
                <c:ptCount val="22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</c:numCache>
            </c:numRef>
          </c:cat>
          <c:val>
            <c:numRef>
              <c:f>'Dev Malayan'!$E$4:$E$25</c:f>
              <c:numCache>
                <c:formatCode>General</c:formatCode>
                <c:ptCount val="22"/>
                <c:pt idx="0">
                  <c:v>12</c:v>
                </c:pt>
                <c:pt idx="1">
                  <c:v>-4</c:v>
                </c:pt>
                <c:pt idx="2">
                  <c:v>36</c:v>
                </c:pt>
                <c:pt idx="3">
                  <c:v>45</c:v>
                </c:pt>
                <c:pt idx="4">
                  <c:v>0</c:v>
                </c:pt>
                <c:pt idx="5">
                  <c:v>33</c:v>
                </c:pt>
                <c:pt idx="6">
                  <c:v>26</c:v>
                </c:pt>
                <c:pt idx="7">
                  <c:v>23</c:v>
                </c:pt>
                <c:pt idx="8">
                  <c:v>24</c:v>
                </c:pt>
                <c:pt idx="9">
                  <c:v>32</c:v>
                </c:pt>
                <c:pt idx="10">
                  <c:v>17</c:v>
                </c:pt>
                <c:pt idx="11">
                  <c:v>18</c:v>
                </c:pt>
                <c:pt idx="12">
                  <c:v>37</c:v>
                </c:pt>
                <c:pt idx="13">
                  <c:v>25</c:v>
                </c:pt>
                <c:pt idx="14">
                  <c:v>14</c:v>
                </c:pt>
                <c:pt idx="15">
                  <c:v>45</c:v>
                </c:pt>
                <c:pt idx="16">
                  <c:v>15</c:v>
                </c:pt>
                <c:pt idx="17">
                  <c:v>40</c:v>
                </c:pt>
                <c:pt idx="18">
                  <c:v>34</c:v>
                </c:pt>
                <c:pt idx="19">
                  <c:v>31</c:v>
                </c:pt>
                <c:pt idx="20">
                  <c:v>16</c:v>
                </c:pt>
                <c:pt idx="2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B3-410A-A145-E3BFB49BB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0869512"/>
        <c:axId val="510875744"/>
      </c:areaChart>
      <c:catAx>
        <c:axId val="510869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Sprint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875744"/>
        <c:crosses val="autoZero"/>
        <c:auto val="1"/>
        <c:lblAlgn val="ctr"/>
        <c:lblOffset val="100"/>
        <c:noMultiLvlLbl val="0"/>
      </c:catAx>
      <c:valAx>
        <c:axId val="51087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Story Points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869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176686453428997"/>
          <c:y val="0.10123238241594738"/>
          <c:w val="0.11127567877357451"/>
          <c:h val="0.19396108180315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D7C6-B406-432F-AB79-D64FFBC775DB}" type="datetimeFigureOut">
              <a:rPr lang="fr-CA" smtClean="0"/>
              <a:t>2020-03-10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22259-259B-4AD0-AE60-8EFCA961C3E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9785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C1BBF-7BE2-4CFE-81EC-DF4637295492}" type="datetimeFigureOut">
              <a:rPr lang="fr-CA" smtClean="0"/>
              <a:t>2020-03-10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BB905-98FA-4526-9323-3371F3CDEC6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910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7995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6599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657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251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7682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6566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146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8180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4107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9782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810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2313"/>
            <a:ext cx="639603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4143">
              <a:defRPr/>
            </a:pPr>
            <a:fld id="{20B9C825-F38E-45BB-92C1-043DE61C9183}" type="slidenum">
              <a:rPr lang="en-GB">
                <a:solidFill>
                  <a:srgbClr val="363534"/>
                </a:solidFill>
              </a:rPr>
              <a:pPr defTabSz="954143">
                <a:defRPr/>
              </a:pPr>
              <a:t>2</a:t>
            </a:fld>
            <a:endParaRPr lang="en-GB">
              <a:solidFill>
                <a:srgbClr val="363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60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4791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907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C825-F38E-45BB-92C1-043DE61C918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7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026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463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221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0726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876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BB905-98FA-4526-9323-3371F3CDEC6A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091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" y="324026"/>
            <a:ext cx="11548496" cy="6400678"/>
          </a:xfrm>
          <a:prstGeom prst="rect">
            <a:avLst/>
          </a:prstGeom>
        </p:spPr>
      </p:pic>
      <p:pic>
        <p:nvPicPr>
          <p:cNvPr id="39" name="Picture 2" descr="C:\Users\SEDERA~1.RAN\AppData\Local\Temp\SNAGHTML1795b48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-1542"/>
            <a:ext cx="31623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 userDrawn="1"/>
        </p:nvSpPr>
        <p:spPr bwMode="gray">
          <a:xfrm>
            <a:off x="0" y="6737639"/>
            <a:ext cx="12192000" cy="121947"/>
          </a:xfrm>
          <a:prstGeom prst="rect">
            <a:avLst/>
          </a:prstGeom>
          <a:gradFill>
            <a:gsLst>
              <a:gs pos="0">
                <a:srgbClr val="991F3D"/>
              </a:gs>
              <a:gs pos="30000">
                <a:srgbClr val="E31937"/>
              </a:gs>
              <a:gs pos="100000">
                <a:srgbClr val="FF6A00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59202E9-7BC7-4E98-8B26-7A4EF5F99490}"/>
              </a:ext>
            </a:extLst>
          </p:cNvPr>
          <p:cNvSpPr>
            <a:spLocks/>
          </p:cNvSpPr>
          <p:nvPr userDrawn="1"/>
        </p:nvSpPr>
        <p:spPr bwMode="gray">
          <a:xfrm>
            <a:off x="10371111" y="720789"/>
            <a:ext cx="426145" cy="507584"/>
          </a:xfrm>
          <a:custGeom>
            <a:avLst/>
            <a:gdLst>
              <a:gd name="T0" fmla="*/ 1607 w 2526"/>
              <a:gd name="T1" fmla="*/ 580 h 3008"/>
              <a:gd name="T2" fmla="*/ 657 w 2526"/>
              <a:gd name="T3" fmla="*/ 1504 h 3008"/>
              <a:gd name="T4" fmla="*/ 1611 w 2526"/>
              <a:gd name="T5" fmla="*/ 2428 h 3008"/>
              <a:gd name="T6" fmla="*/ 2522 w 2526"/>
              <a:gd name="T7" fmla="*/ 2046 h 3008"/>
              <a:gd name="T8" fmla="*/ 2522 w 2526"/>
              <a:gd name="T9" fmla="*/ 2738 h 3008"/>
              <a:gd name="T10" fmla="*/ 1564 w 2526"/>
              <a:gd name="T11" fmla="*/ 3008 h 3008"/>
              <a:gd name="T12" fmla="*/ 0 w 2526"/>
              <a:gd name="T13" fmla="*/ 1504 h 3008"/>
              <a:gd name="T14" fmla="*/ 1568 w 2526"/>
              <a:gd name="T15" fmla="*/ 0 h 3008"/>
              <a:gd name="T16" fmla="*/ 2526 w 2526"/>
              <a:gd name="T17" fmla="*/ 224 h 3008"/>
              <a:gd name="T18" fmla="*/ 2526 w 2526"/>
              <a:gd name="T19" fmla="*/ 903 h 3008"/>
              <a:gd name="T20" fmla="*/ 1607 w 2526"/>
              <a:gd name="T21" fmla="*/ 580 h 3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26" h="3008">
                <a:moveTo>
                  <a:pt x="1607" y="580"/>
                </a:moveTo>
                <a:cubicBezTo>
                  <a:pt x="1018" y="580"/>
                  <a:pt x="657" y="1040"/>
                  <a:pt x="657" y="1504"/>
                </a:cubicBezTo>
                <a:cubicBezTo>
                  <a:pt x="657" y="2063"/>
                  <a:pt x="1113" y="2428"/>
                  <a:pt x="1611" y="2428"/>
                </a:cubicBezTo>
                <a:cubicBezTo>
                  <a:pt x="1942" y="2428"/>
                  <a:pt x="2256" y="2282"/>
                  <a:pt x="2522" y="2046"/>
                </a:cubicBezTo>
                <a:cubicBezTo>
                  <a:pt x="2522" y="2738"/>
                  <a:pt x="2522" y="2738"/>
                  <a:pt x="2522" y="2738"/>
                </a:cubicBezTo>
                <a:cubicBezTo>
                  <a:pt x="2243" y="2905"/>
                  <a:pt x="1860" y="3008"/>
                  <a:pt x="1564" y="3008"/>
                </a:cubicBezTo>
                <a:cubicBezTo>
                  <a:pt x="713" y="3008"/>
                  <a:pt x="0" y="2316"/>
                  <a:pt x="0" y="1504"/>
                </a:cubicBezTo>
                <a:cubicBezTo>
                  <a:pt x="0" y="645"/>
                  <a:pt x="717" y="0"/>
                  <a:pt x="1568" y="0"/>
                </a:cubicBezTo>
                <a:cubicBezTo>
                  <a:pt x="1895" y="0"/>
                  <a:pt x="2277" y="99"/>
                  <a:pt x="2526" y="224"/>
                </a:cubicBezTo>
                <a:cubicBezTo>
                  <a:pt x="2526" y="903"/>
                  <a:pt x="2526" y="903"/>
                  <a:pt x="2526" y="903"/>
                </a:cubicBezTo>
                <a:cubicBezTo>
                  <a:pt x="2213" y="697"/>
                  <a:pt x="1895" y="580"/>
                  <a:pt x="1607" y="580"/>
                </a:cubicBezTo>
              </a:path>
            </a:pathLst>
          </a:custGeom>
          <a:solidFill>
            <a:srgbClr val="E61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2B573F07-685B-4E50-AB33-F4B6E345D3D4}"/>
              </a:ext>
            </a:extLst>
          </p:cNvPr>
          <p:cNvSpPr>
            <a:spLocks/>
          </p:cNvSpPr>
          <p:nvPr userDrawn="1"/>
        </p:nvSpPr>
        <p:spPr bwMode="gray">
          <a:xfrm>
            <a:off x="10835374" y="720789"/>
            <a:ext cx="440806" cy="507584"/>
          </a:xfrm>
          <a:custGeom>
            <a:avLst/>
            <a:gdLst>
              <a:gd name="T0" fmla="*/ 1577 w 2612"/>
              <a:gd name="T1" fmla="*/ 3008 h 3008"/>
              <a:gd name="T2" fmla="*/ 0 w 2612"/>
              <a:gd name="T3" fmla="*/ 1504 h 3008"/>
              <a:gd name="T4" fmla="*/ 1615 w 2612"/>
              <a:gd name="T5" fmla="*/ 0 h 3008"/>
              <a:gd name="T6" fmla="*/ 2595 w 2612"/>
              <a:gd name="T7" fmla="*/ 202 h 3008"/>
              <a:gd name="T8" fmla="*/ 2595 w 2612"/>
              <a:gd name="T9" fmla="*/ 877 h 3008"/>
              <a:gd name="T10" fmla="*/ 1628 w 2612"/>
              <a:gd name="T11" fmla="*/ 580 h 3008"/>
              <a:gd name="T12" fmla="*/ 657 w 2612"/>
              <a:gd name="T13" fmla="*/ 1504 h 3008"/>
              <a:gd name="T14" fmla="*/ 1637 w 2612"/>
              <a:gd name="T15" fmla="*/ 2445 h 3008"/>
              <a:gd name="T16" fmla="*/ 1993 w 2612"/>
              <a:gd name="T17" fmla="*/ 2385 h 3008"/>
              <a:gd name="T18" fmla="*/ 1993 w 2612"/>
              <a:gd name="T19" fmla="*/ 1844 h 3008"/>
              <a:gd name="T20" fmla="*/ 1512 w 2612"/>
              <a:gd name="T21" fmla="*/ 1844 h 3008"/>
              <a:gd name="T22" fmla="*/ 1512 w 2612"/>
              <a:gd name="T23" fmla="*/ 1272 h 3008"/>
              <a:gd name="T24" fmla="*/ 2612 w 2612"/>
              <a:gd name="T25" fmla="*/ 1272 h 3008"/>
              <a:gd name="T26" fmla="*/ 2612 w 2612"/>
              <a:gd name="T27" fmla="*/ 2793 h 3008"/>
              <a:gd name="T28" fmla="*/ 1577 w 2612"/>
              <a:gd name="T29" fmla="*/ 3008 h 3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12" h="3008">
                <a:moveTo>
                  <a:pt x="1577" y="3008"/>
                </a:moveTo>
                <a:cubicBezTo>
                  <a:pt x="722" y="3008"/>
                  <a:pt x="0" y="2342"/>
                  <a:pt x="0" y="1504"/>
                </a:cubicBezTo>
                <a:cubicBezTo>
                  <a:pt x="0" y="658"/>
                  <a:pt x="717" y="0"/>
                  <a:pt x="1615" y="0"/>
                </a:cubicBezTo>
                <a:cubicBezTo>
                  <a:pt x="1942" y="0"/>
                  <a:pt x="2346" y="86"/>
                  <a:pt x="2595" y="202"/>
                </a:cubicBezTo>
                <a:cubicBezTo>
                  <a:pt x="2595" y="877"/>
                  <a:pt x="2595" y="877"/>
                  <a:pt x="2595" y="877"/>
                </a:cubicBezTo>
                <a:cubicBezTo>
                  <a:pt x="2312" y="714"/>
                  <a:pt x="1947" y="580"/>
                  <a:pt x="1628" y="580"/>
                </a:cubicBezTo>
                <a:cubicBezTo>
                  <a:pt x="1040" y="580"/>
                  <a:pt x="657" y="1040"/>
                  <a:pt x="657" y="1504"/>
                </a:cubicBezTo>
                <a:cubicBezTo>
                  <a:pt x="657" y="2050"/>
                  <a:pt x="1109" y="2445"/>
                  <a:pt x="1637" y="2445"/>
                </a:cubicBezTo>
                <a:cubicBezTo>
                  <a:pt x="1749" y="2445"/>
                  <a:pt x="1856" y="2437"/>
                  <a:pt x="1993" y="2385"/>
                </a:cubicBezTo>
                <a:cubicBezTo>
                  <a:pt x="1993" y="1844"/>
                  <a:pt x="1993" y="1844"/>
                  <a:pt x="1993" y="1844"/>
                </a:cubicBezTo>
                <a:cubicBezTo>
                  <a:pt x="1512" y="1844"/>
                  <a:pt x="1512" y="1844"/>
                  <a:pt x="1512" y="1844"/>
                </a:cubicBezTo>
                <a:cubicBezTo>
                  <a:pt x="1512" y="1272"/>
                  <a:pt x="1512" y="1272"/>
                  <a:pt x="1512" y="1272"/>
                </a:cubicBezTo>
                <a:cubicBezTo>
                  <a:pt x="2612" y="1272"/>
                  <a:pt x="2612" y="1272"/>
                  <a:pt x="2612" y="1272"/>
                </a:cubicBezTo>
                <a:cubicBezTo>
                  <a:pt x="2612" y="2793"/>
                  <a:pt x="2612" y="2793"/>
                  <a:pt x="2612" y="2793"/>
                </a:cubicBezTo>
                <a:cubicBezTo>
                  <a:pt x="2299" y="2935"/>
                  <a:pt x="1947" y="3008"/>
                  <a:pt x="1577" y="3008"/>
                </a:cubicBezTo>
              </a:path>
            </a:pathLst>
          </a:custGeom>
          <a:solidFill>
            <a:srgbClr val="E61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FFC943B-EC40-418E-BD95-B14566971C8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1357304" y="730569"/>
            <a:ext cx="103604" cy="488024"/>
          </a:xfrm>
          <a:prstGeom prst="rect">
            <a:avLst/>
          </a:prstGeom>
          <a:solidFill>
            <a:srgbClr val="E61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905218" y="1254244"/>
            <a:ext cx="1680268" cy="261610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  <a:outerShdw blurRad="63500" sx="104000" sy="104000" algn="ctr" rotWithShape="0">
              <a:schemeClr val="bg1">
                <a:alpha val="88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fr-CA" sz="1100" b="0" dirty="0" smtClean="0">
                <a:solidFill>
                  <a:schemeClr val="bg1"/>
                </a:solidFill>
              </a:rPr>
              <a:t>La force de l’engagement</a:t>
            </a:r>
            <a:r>
              <a:rPr lang="fr-CA" sz="1100" b="0" baseline="30000" dirty="0" smtClean="0">
                <a:solidFill>
                  <a:schemeClr val="bg1"/>
                </a:solidFill>
              </a:rPr>
              <a:t>®</a:t>
            </a:r>
            <a:endParaRPr lang="fr-CA" sz="1150" b="0" baseline="300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1834790" y="3170283"/>
            <a:ext cx="287121" cy="3378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 userDrawn="1"/>
        </p:nvSpPr>
        <p:spPr>
          <a:xfrm>
            <a:off x="-1064302" y="6352141"/>
            <a:ext cx="13011792" cy="38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 userDrawn="1"/>
        </p:nvSpPr>
        <p:spPr>
          <a:xfrm>
            <a:off x="-3977245" y="-21580"/>
            <a:ext cx="13011792" cy="38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Rectangle 62"/>
          <p:cNvSpPr/>
          <p:nvPr userDrawn="1"/>
        </p:nvSpPr>
        <p:spPr>
          <a:xfrm>
            <a:off x="-1014874" y="293116"/>
            <a:ext cx="7358510" cy="6251774"/>
          </a:xfrm>
          <a:prstGeom prst="rect">
            <a:avLst/>
          </a:prstGeom>
          <a:blipFill dpi="0" rotWithShape="1">
            <a:blip r:embed="rId5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-3921151" y="-144778"/>
            <a:ext cx="8168298" cy="6856546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CA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itle 1" descr="&lt;TITLE&gt;"/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98545" y="6347959"/>
            <a:ext cx="4195542" cy="117565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00" i="0" dirty="0" smtClean="0">
                <a:latin typeface="+mj-lt"/>
              </a:rPr>
              <a:t>©2018, Sedera RANDRIA</a:t>
            </a:r>
            <a:endParaRPr lang="en-US" sz="900" i="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15213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034"/>
            <a:fld id="{525A3C56-E491-49B2-93F3-63532DF516BC}" type="slidenum">
              <a:rPr lang="fr-CA" smtClean="0">
                <a:solidFill>
                  <a:srgbClr val="363534"/>
                </a:solidFill>
              </a:rPr>
              <a:pPr defTabSz="914034"/>
              <a:t>‹#›</a:t>
            </a:fld>
            <a:endParaRPr lang="fr-CA">
              <a:solidFill>
                <a:srgbClr val="363534"/>
              </a:solidFill>
            </a:endParaRPr>
          </a:p>
        </p:txBody>
      </p:sp>
      <p:sp>
        <p:nvSpPr>
          <p:cNvPr id="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fr-CA" smtClean="0">
                <a:solidFill>
                  <a:srgbClr val="363534"/>
                </a:solidFill>
              </a:rPr>
              <a:t> </a:t>
            </a:r>
            <a:endParaRPr lang="fr-CA">
              <a:solidFill>
                <a:srgbClr val="363534"/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 defTabSz="914034"/>
            <a:r>
              <a:rPr lang="fr-FR" smtClean="0">
                <a:solidFill>
                  <a:srgbClr val="363534"/>
                </a:solidFill>
              </a:rPr>
              <a:t>Date</a:t>
            </a:r>
            <a:endParaRPr lang="fr-CA" dirty="0">
              <a:solidFill>
                <a:srgbClr val="363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2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89744" y="249524"/>
            <a:ext cx="7502679" cy="50303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399"/>
            </a:lvl1pPr>
          </a:lstStyle>
          <a:p>
            <a:r>
              <a:rPr lang="fr-FR" noProof="0" dirty="0" smtClean="0"/>
              <a:t>Modifiez le style du titre</a:t>
            </a:r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7435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4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personnes-res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6" r="15707" b="-1371"/>
          <a:stretch/>
        </p:blipFill>
        <p:spPr>
          <a:xfrm>
            <a:off x="803633" y="0"/>
            <a:ext cx="9796890" cy="2767228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 noChangeAspect="1"/>
          </p:cNvSpPr>
          <p:nvPr>
            <p:ph type="pic" sz="quarter" idx="14"/>
          </p:nvPr>
        </p:nvSpPr>
        <p:spPr>
          <a:xfrm>
            <a:off x="596671" y="4017805"/>
            <a:ext cx="1080225" cy="1080250"/>
          </a:xfrm>
          <a:prstGeom prst="ellipse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GB" sz="11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fr-CA" dirty="0"/>
              <a:t>Click </a:t>
            </a:r>
            <a:r>
              <a:rPr lang="fr-CA" dirty="0" err="1"/>
              <a:t>icon</a:t>
            </a:r>
            <a:r>
              <a:rPr lang="fr-CA" dirty="0"/>
              <a:t> to </a:t>
            </a:r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picture</a:t>
            </a:r>
            <a:endParaRPr lang="fr-CA" dirty="0"/>
          </a:p>
        </p:txBody>
      </p:sp>
      <p:sp>
        <p:nvSpPr>
          <p:cNvPr id="11" name="Picture Placeholder 20"/>
          <p:cNvSpPr>
            <a:spLocks noGrp="1" noChangeAspect="1"/>
          </p:cNvSpPr>
          <p:nvPr>
            <p:ph type="pic" sz="quarter" idx="15"/>
          </p:nvPr>
        </p:nvSpPr>
        <p:spPr>
          <a:xfrm>
            <a:off x="6309536" y="4017805"/>
            <a:ext cx="1080225" cy="1080250"/>
          </a:xfrm>
          <a:prstGeom prst="ellipse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GB" sz="1100" kern="1200" baseline="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fr-CA" dirty="0"/>
              <a:t>Click </a:t>
            </a:r>
            <a:r>
              <a:rPr lang="fr-CA" dirty="0" err="1"/>
              <a:t>icon</a:t>
            </a:r>
            <a:r>
              <a:rPr lang="fr-CA" dirty="0"/>
              <a:t> to </a:t>
            </a:r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picture</a:t>
            </a:r>
            <a:endParaRPr lang="fr-CA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96668" y="2613460"/>
            <a:ext cx="9995756" cy="9209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Master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15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1843276" y="4014471"/>
            <a:ext cx="3746540" cy="21519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599">
                <a:solidFill>
                  <a:schemeClr val="tx1"/>
                </a:solidFill>
                <a:latin typeface="Arial" pitchFamily="34" charset="0"/>
              </a:defRPr>
            </a:lvl1pPr>
            <a:lvl2pPr marL="355458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399" baseline="0">
                <a:solidFill>
                  <a:schemeClr val="tx1"/>
                </a:solidFill>
                <a:latin typeface="Arial" pitchFamily="34" charset="0"/>
              </a:defRPr>
            </a:lvl2pPr>
            <a:lvl3pPr marL="536360" indent="-272941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399">
                <a:solidFill>
                  <a:schemeClr val="tx1"/>
                </a:solidFill>
                <a:latin typeface="Arial" pitchFamily="34" charset="0"/>
              </a:defRPr>
            </a:lvl3pPr>
            <a:lvl4pPr marL="810889" indent="-27452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308" indent="-26342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195" indent="-215814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399" baseline="0">
                <a:solidFill>
                  <a:schemeClr val="tx1"/>
                </a:solidFill>
              </a:defRPr>
            </a:lvl6pPr>
            <a:lvl7pPr marL="1342488" indent="-228509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399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6" name="Content Placeholder 20"/>
          <p:cNvSpPr>
            <a:spLocks noGrp="1"/>
          </p:cNvSpPr>
          <p:nvPr>
            <p:ph sz="quarter" idx="22" hasCustomPrompt="1"/>
          </p:nvPr>
        </p:nvSpPr>
        <p:spPr>
          <a:xfrm>
            <a:off x="7588403" y="4014470"/>
            <a:ext cx="3759164" cy="21519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599">
                <a:solidFill>
                  <a:schemeClr val="tx1"/>
                </a:solidFill>
                <a:latin typeface="Arial" pitchFamily="34" charset="0"/>
              </a:defRPr>
            </a:lvl1pPr>
            <a:lvl2pPr marL="355458" indent="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None/>
              <a:defRPr sz="1399" baseline="0">
                <a:solidFill>
                  <a:schemeClr val="tx1"/>
                </a:solidFill>
                <a:latin typeface="Arial" pitchFamily="34" charset="0"/>
              </a:defRPr>
            </a:lvl2pPr>
            <a:lvl3pPr marL="536360" indent="-272941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399">
                <a:solidFill>
                  <a:schemeClr val="tx1"/>
                </a:solidFill>
                <a:latin typeface="Arial" pitchFamily="34" charset="0"/>
              </a:defRPr>
            </a:lvl3pPr>
            <a:lvl4pPr marL="810889" indent="-274528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074308" indent="-263420">
              <a:spcBef>
                <a:spcPts val="500"/>
              </a:spcBef>
              <a:buClr>
                <a:schemeClr val="accent2"/>
              </a:buClr>
              <a:buSzPct val="110000"/>
              <a:buFont typeface="Arial" pitchFamily="34" charset="0"/>
              <a:buChar char="•"/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1136195" indent="-215814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399" baseline="0">
                <a:solidFill>
                  <a:schemeClr val="tx1"/>
                </a:solidFill>
              </a:defRPr>
            </a:lvl6pPr>
            <a:lvl7pPr marL="1342488" indent="-228509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399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fr-CA" dirty="0"/>
              <a:t> 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/>
            <a:r>
              <a:rPr lang="fr-CA" dirty="0"/>
              <a:t>August 2018</a:t>
            </a:r>
          </a:p>
        </p:txBody>
      </p:sp>
    </p:spTree>
    <p:extLst>
      <p:ext uri="{BB962C8B-B14F-4D97-AF65-F5344CB8AC3E}">
        <p14:creationId xmlns:p14="http://schemas.microsoft.com/office/powerpoint/2010/main" val="112946380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034"/>
            <a:fld id="{525A3C56-E491-49B2-93F3-63532DF516BC}" type="slidenum">
              <a:rPr lang="fr-CA" smtClean="0">
                <a:solidFill>
                  <a:srgbClr val="363534"/>
                </a:solidFill>
              </a:rPr>
              <a:pPr defTabSz="914034"/>
              <a:t>‹#›</a:t>
            </a:fld>
            <a:endParaRPr lang="fr-CA">
              <a:solidFill>
                <a:srgbClr val="363534"/>
              </a:solidFill>
            </a:endParaRPr>
          </a:p>
        </p:txBody>
      </p:sp>
      <p:sp>
        <p:nvSpPr>
          <p:cNvPr id="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fr-CA" smtClean="0">
                <a:solidFill>
                  <a:srgbClr val="363534"/>
                </a:solidFill>
              </a:rPr>
              <a:t> </a:t>
            </a:r>
            <a:endParaRPr lang="fr-CA">
              <a:solidFill>
                <a:srgbClr val="363534"/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 defTabSz="914034"/>
            <a:r>
              <a:rPr lang="fr-FR" smtClean="0">
                <a:solidFill>
                  <a:srgbClr val="363534"/>
                </a:solidFill>
              </a:rPr>
              <a:t>Date</a:t>
            </a:r>
            <a:endParaRPr lang="fr-CA" dirty="0">
              <a:solidFill>
                <a:srgbClr val="363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765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034"/>
            <a:fld id="{525A3C56-E491-49B2-93F3-63532DF516BC}" type="slidenum">
              <a:rPr lang="fr-CA" smtClean="0">
                <a:solidFill>
                  <a:srgbClr val="363534"/>
                </a:solidFill>
              </a:rPr>
              <a:pPr defTabSz="914034"/>
              <a:t>‹#›</a:t>
            </a:fld>
            <a:endParaRPr lang="fr-CA">
              <a:solidFill>
                <a:srgbClr val="363534"/>
              </a:solidFill>
            </a:endParaRPr>
          </a:p>
        </p:txBody>
      </p:sp>
      <p:sp>
        <p:nvSpPr>
          <p:cNvPr id="4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fr-CA" smtClean="0">
                <a:solidFill>
                  <a:srgbClr val="363534"/>
                </a:solidFill>
              </a:rPr>
              <a:t> </a:t>
            </a:r>
            <a:endParaRPr lang="fr-CA">
              <a:solidFill>
                <a:srgbClr val="363534"/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 defTabSz="914034"/>
            <a:r>
              <a:rPr lang="fr-FR" smtClean="0">
                <a:solidFill>
                  <a:srgbClr val="363534"/>
                </a:solidFill>
              </a:rPr>
              <a:t>Date</a:t>
            </a:r>
            <a:endParaRPr lang="fr-CA" dirty="0">
              <a:solidFill>
                <a:srgbClr val="363534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31175" y="27265"/>
            <a:ext cx="1864469" cy="234213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7372581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clusion pour les présentations de v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4295"/>
          <a:stretch/>
        </p:blipFill>
        <p:spPr>
          <a:xfrm>
            <a:off x="3782706" y="-11878"/>
            <a:ext cx="7348945" cy="5151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545" y="1229280"/>
            <a:ext cx="8333112" cy="461772"/>
          </a:xfrm>
        </p:spPr>
        <p:txBody>
          <a:bodyPr wrap="square" lIns="0" tIns="0" rIns="0" bIns="0">
            <a:normAutofit/>
          </a:bodyPr>
          <a:lstStyle>
            <a:lvl1pPr algn="l">
              <a:defRPr sz="2999" baseline="0">
                <a:solidFill>
                  <a:schemeClr val="tx2"/>
                </a:solidFill>
              </a:defRPr>
            </a:lvl1pPr>
          </a:lstStyle>
          <a:p>
            <a:r>
              <a:rPr lang="fr-CA" noProof="0" dirty="0" err="1" smtClean="0"/>
              <a:t>Thank</a:t>
            </a:r>
            <a:r>
              <a:rPr lang="fr-CA" noProof="0" dirty="0" smtClean="0"/>
              <a:t> </a:t>
            </a:r>
            <a:r>
              <a:rPr lang="fr-CA" noProof="0" dirty="0" err="1" smtClean="0"/>
              <a:t>you</a:t>
            </a:r>
            <a:endParaRPr lang="fr-CA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96667" y="2063807"/>
            <a:ext cx="8346990" cy="7025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599">
                <a:solidFill>
                  <a:schemeClr val="tx1"/>
                </a:solidFill>
                <a:latin typeface="Arial" pitchFamily="34" charset="0"/>
              </a:defRPr>
            </a:lvl1pPr>
            <a:lvl2pPr marL="45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noProof="0" dirty="0" smtClean="0"/>
              <a:t>Click to </a:t>
            </a:r>
            <a:r>
              <a:rPr lang="fr-CA" noProof="0" dirty="0" err="1" smtClean="0"/>
              <a:t>edit</a:t>
            </a:r>
            <a:r>
              <a:rPr lang="fr-CA" noProof="0" dirty="0" smtClean="0"/>
              <a:t> Master </a:t>
            </a:r>
            <a:r>
              <a:rPr lang="fr-CA" noProof="0" dirty="0" err="1" smtClean="0"/>
              <a:t>subtitle</a:t>
            </a:r>
            <a:r>
              <a:rPr lang="fr-CA" noProof="0" dirty="0" smtClean="0"/>
              <a:t> style</a:t>
            </a:r>
            <a:endParaRPr lang="fr-CA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034"/>
            <a:fld id="{525A3C56-E491-49B2-93F3-63532DF516BC}" type="slidenum">
              <a:rPr lang="fr-CA" smtClean="0">
                <a:solidFill>
                  <a:srgbClr val="363534"/>
                </a:solidFill>
              </a:rPr>
              <a:pPr defTabSz="914034"/>
              <a:t>‹#›</a:t>
            </a:fld>
            <a:endParaRPr lang="fr-CA">
              <a:solidFill>
                <a:srgbClr val="363534"/>
              </a:solidFill>
            </a:endParaRPr>
          </a:p>
        </p:txBody>
      </p:sp>
      <p:sp>
        <p:nvSpPr>
          <p:cNvPr id="10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fr-CA" smtClean="0">
                <a:solidFill>
                  <a:srgbClr val="363534"/>
                </a:solidFill>
              </a:rPr>
              <a:t> </a:t>
            </a:r>
            <a:endParaRPr lang="fr-CA">
              <a:solidFill>
                <a:srgbClr val="363534"/>
              </a:solidFill>
            </a:endParaRP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algn="ctr" defTabSz="914034"/>
            <a:r>
              <a:rPr lang="fr-FR" smtClean="0">
                <a:solidFill>
                  <a:srgbClr val="363534"/>
                </a:solidFill>
              </a:rPr>
              <a:t>Date</a:t>
            </a:r>
            <a:endParaRPr lang="fr-CA" dirty="0">
              <a:solidFill>
                <a:srgbClr val="363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585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362" y="274707"/>
            <a:ext cx="10968514" cy="1143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362" y="1600577"/>
            <a:ext cx="10968514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368" y="6357823"/>
            <a:ext cx="284368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3973" y="6357823"/>
            <a:ext cx="385929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 dirty="0" err="1" smtClean="0"/>
              <a:t>aaaaaaaaaaaaaaa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193" y="6357823"/>
            <a:ext cx="284368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D444-B197-4D09-810C-02CE8176327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47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6" r:id="rId2"/>
    <p:sldLayoutId id="2147483757" r:id="rId3"/>
    <p:sldLayoutId id="2147483758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362" y="274707"/>
            <a:ext cx="10968514" cy="1143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362" y="1600577"/>
            <a:ext cx="10968514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368" y="6357823"/>
            <a:ext cx="284368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3973" y="6357823"/>
            <a:ext cx="385929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 dirty="0" err="1" smtClean="0"/>
              <a:t>aaaaaaaaaaaaaaa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193" y="6357823"/>
            <a:ext cx="284368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D444-B197-4D09-810C-02CE8176327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601570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668" y="178121"/>
            <a:ext cx="9982531" cy="92572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CA" noProof="0" dirty="0" smtClean="0"/>
              <a:t>Click to </a:t>
            </a:r>
            <a:r>
              <a:rPr lang="fr-CA" noProof="0" dirty="0" err="1" smtClean="0"/>
              <a:t>edit</a:t>
            </a:r>
            <a:r>
              <a:rPr lang="fr-CA" noProof="0" dirty="0" smtClean="0"/>
              <a:t> Master </a:t>
            </a:r>
            <a:r>
              <a:rPr lang="fr-CA" noProof="0" dirty="0" err="1" smtClean="0"/>
              <a:t>title</a:t>
            </a:r>
            <a:r>
              <a:rPr lang="fr-CA" noProof="0" dirty="0" smtClean="0"/>
              <a:t> style</a:t>
            </a:r>
            <a:endParaRPr lang="fr-CA" noProof="0" dirty="0"/>
          </a:p>
        </p:txBody>
      </p:sp>
      <p:grpSp>
        <p:nvGrpSpPr>
          <p:cNvPr id="82" name="Group 81"/>
          <p:cNvGrpSpPr>
            <a:grpSpLocks noChangeAspect="1"/>
          </p:cNvGrpSpPr>
          <p:nvPr userDrawn="1"/>
        </p:nvGrpSpPr>
        <p:grpSpPr bwMode="gray">
          <a:xfrm>
            <a:off x="11073159" y="0"/>
            <a:ext cx="1112730" cy="1108642"/>
            <a:chOff x="1987550" y="0"/>
            <a:chExt cx="5168901" cy="5143500"/>
          </a:xfrm>
        </p:grpSpPr>
        <p:sp>
          <p:nvSpPr>
            <p:cNvPr id="83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1987550" y="0"/>
              <a:ext cx="5168901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799" b="0" i="0" u="none" strike="noStrike" kern="1200" cap="none" spc="0" normalizeH="0" baseline="0" noProof="0" dirty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5"/>
            <p:cNvSpPr>
              <a:spLocks/>
            </p:cNvSpPr>
            <p:nvPr userDrawn="1"/>
          </p:nvSpPr>
          <p:spPr bwMode="gray">
            <a:xfrm>
              <a:off x="1987550" y="1682751"/>
              <a:ext cx="1350962" cy="1608139"/>
            </a:xfrm>
            <a:custGeom>
              <a:avLst/>
              <a:gdLst>
                <a:gd name="T0" fmla="*/ 1002 w 1576"/>
                <a:gd name="T1" fmla="*/ 361 h 1875"/>
                <a:gd name="T2" fmla="*/ 410 w 1576"/>
                <a:gd name="T3" fmla="*/ 938 h 1875"/>
                <a:gd name="T4" fmla="*/ 1005 w 1576"/>
                <a:gd name="T5" fmla="*/ 1514 h 1875"/>
                <a:gd name="T6" fmla="*/ 1573 w 1576"/>
                <a:gd name="T7" fmla="*/ 1275 h 1875"/>
                <a:gd name="T8" fmla="*/ 1573 w 1576"/>
                <a:gd name="T9" fmla="*/ 1707 h 1875"/>
                <a:gd name="T10" fmla="*/ 976 w 1576"/>
                <a:gd name="T11" fmla="*/ 1875 h 1875"/>
                <a:gd name="T12" fmla="*/ 0 w 1576"/>
                <a:gd name="T13" fmla="*/ 938 h 1875"/>
                <a:gd name="T14" fmla="*/ 978 w 1576"/>
                <a:gd name="T15" fmla="*/ 0 h 1875"/>
                <a:gd name="T16" fmla="*/ 1576 w 1576"/>
                <a:gd name="T17" fmla="*/ 139 h 1875"/>
                <a:gd name="T18" fmla="*/ 1576 w 1576"/>
                <a:gd name="T19" fmla="*/ 562 h 1875"/>
                <a:gd name="T20" fmla="*/ 1002 w 1576"/>
                <a:gd name="T21" fmla="*/ 361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6" h="1875">
                  <a:moveTo>
                    <a:pt x="1002" y="361"/>
                  </a:moveTo>
                  <a:cubicBezTo>
                    <a:pt x="635" y="361"/>
                    <a:pt x="410" y="648"/>
                    <a:pt x="410" y="938"/>
                  </a:cubicBezTo>
                  <a:cubicBezTo>
                    <a:pt x="410" y="1286"/>
                    <a:pt x="694" y="1514"/>
                    <a:pt x="1005" y="1514"/>
                  </a:cubicBezTo>
                  <a:cubicBezTo>
                    <a:pt x="1211" y="1514"/>
                    <a:pt x="1407" y="1422"/>
                    <a:pt x="1573" y="1275"/>
                  </a:cubicBezTo>
                  <a:cubicBezTo>
                    <a:pt x="1573" y="1707"/>
                    <a:pt x="1573" y="1707"/>
                    <a:pt x="1573" y="1707"/>
                  </a:cubicBezTo>
                  <a:cubicBezTo>
                    <a:pt x="1399" y="1811"/>
                    <a:pt x="1161" y="1875"/>
                    <a:pt x="976" y="1875"/>
                  </a:cubicBezTo>
                  <a:cubicBezTo>
                    <a:pt x="445" y="1875"/>
                    <a:pt x="0" y="1444"/>
                    <a:pt x="0" y="938"/>
                  </a:cubicBezTo>
                  <a:cubicBezTo>
                    <a:pt x="0" y="401"/>
                    <a:pt x="448" y="0"/>
                    <a:pt x="978" y="0"/>
                  </a:cubicBezTo>
                  <a:cubicBezTo>
                    <a:pt x="1182" y="0"/>
                    <a:pt x="1420" y="61"/>
                    <a:pt x="1576" y="139"/>
                  </a:cubicBezTo>
                  <a:cubicBezTo>
                    <a:pt x="1576" y="562"/>
                    <a:pt x="1576" y="562"/>
                    <a:pt x="1576" y="562"/>
                  </a:cubicBezTo>
                  <a:cubicBezTo>
                    <a:pt x="1380" y="434"/>
                    <a:pt x="1182" y="361"/>
                    <a:pt x="1002" y="361"/>
                  </a:cubicBezTo>
                </a:path>
              </a:pathLst>
            </a:custGeom>
            <a:solidFill>
              <a:srgbClr val="E31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799" b="0" i="0" u="none" strike="noStrike" kern="1200" cap="none" spc="0" normalizeH="0" baseline="0" noProof="0" dirty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6"/>
            <p:cNvSpPr>
              <a:spLocks/>
            </p:cNvSpPr>
            <p:nvPr userDrawn="1"/>
          </p:nvSpPr>
          <p:spPr bwMode="gray">
            <a:xfrm>
              <a:off x="3460752" y="1682751"/>
              <a:ext cx="1395412" cy="1608139"/>
            </a:xfrm>
            <a:custGeom>
              <a:avLst/>
              <a:gdLst>
                <a:gd name="T0" fmla="*/ 983 w 1629"/>
                <a:gd name="T1" fmla="*/ 1875 h 1875"/>
                <a:gd name="T2" fmla="*/ 0 w 1629"/>
                <a:gd name="T3" fmla="*/ 937 h 1875"/>
                <a:gd name="T4" fmla="*/ 1007 w 1629"/>
                <a:gd name="T5" fmla="*/ 0 h 1875"/>
                <a:gd name="T6" fmla="*/ 1618 w 1629"/>
                <a:gd name="T7" fmla="*/ 126 h 1875"/>
                <a:gd name="T8" fmla="*/ 1618 w 1629"/>
                <a:gd name="T9" fmla="*/ 546 h 1875"/>
                <a:gd name="T10" fmla="*/ 1015 w 1629"/>
                <a:gd name="T11" fmla="*/ 361 h 1875"/>
                <a:gd name="T12" fmla="*/ 410 w 1629"/>
                <a:gd name="T13" fmla="*/ 937 h 1875"/>
                <a:gd name="T14" fmla="*/ 1020 w 1629"/>
                <a:gd name="T15" fmla="*/ 1524 h 1875"/>
                <a:gd name="T16" fmla="*/ 1243 w 1629"/>
                <a:gd name="T17" fmla="*/ 1487 h 1875"/>
                <a:gd name="T18" fmla="*/ 1243 w 1629"/>
                <a:gd name="T19" fmla="*/ 1149 h 1875"/>
                <a:gd name="T20" fmla="*/ 943 w 1629"/>
                <a:gd name="T21" fmla="*/ 1149 h 1875"/>
                <a:gd name="T22" fmla="*/ 943 w 1629"/>
                <a:gd name="T23" fmla="*/ 793 h 1875"/>
                <a:gd name="T24" fmla="*/ 1629 w 1629"/>
                <a:gd name="T25" fmla="*/ 793 h 1875"/>
                <a:gd name="T26" fmla="*/ 1629 w 1629"/>
                <a:gd name="T27" fmla="*/ 1741 h 1875"/>
                <a:gd name="T28" fmla="*/ 983 w 1629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9" h="1875">
                  <a:moveTo>
                    <a:pt x="983" y="1875"/>
                  </a:moveTo>
                  <a:cubicBezTo>
                    <a:pt x="450" y="1875"/>
                    <a:pt x="0" y="1460"/>
                    <a:pt x="0" y="937"/>
                  </a:cubicBezTo>
                  <a:cubicBezTo>
                    <a:pt x="0" y="410"/>
                    <a:pt x="447" y="0"/>
                    <a:pt x="1007" y="0"/>
                  </a:cubicBezTo>
                  <a:cubicBezTo>
                    <a:pt x="1211" y="0"/>
                    <a:pt x="1463" y="53"/>
                    <a:pt x="1618" y="126"/>
                  </a:cubicBezTo>
                  <a:cubicBezTo>
                    <a:pt x="1618" y="546"/>
                    <a:pt x="1618" y="546"/>
                    <a:pt x="1618" y="546"/>
                  </a:cubicBezTo>
                  <a:cubicBezTo>
                    <a:pt x="1441" y="444"/>
                    <a:pt x="1214" y="361"/>
                    <a:pt x="1015" y="361"/>
                  </a:cubicBezTo>
                  <a:cubicBezTo>
                    <a:pt x="648" y="361"/>
                    <a:pt x="410" y="648"/>
                    <a:pt x="410" y="937"/>
                  </a:cubicBezTo>
                  <a:cubicBezTo>
                    <a:pt x="410" y="1278"/>
                    <a:pt x="691" y="1524"/>
                    <a:pt x="1020" y="1524"/>
                  </a:cubicBezTo>
                  <a:cubicBezTo>
                    <a:pt x="1090" y="1524"/>
                    <a:pt x="1157" y="1519"/>
                    <a:pt x="1243" y="1487"/>
                  </a:cubicBezTo>
                  <a:cubicBezTo>
                    <a:pt x="1243" y="1149"/>
                    <a:pt x="1243" y="1149"/>
                    <a:pt x="1243" y="1149"/>
                  </a:cubicBezTo>
                  <a:cubicBezTo>
                    <a:pt x="943" y="1149"/>
                    <a:pt x="943" y="1149"/>
                    <a:pt x="943" y="1149"/>
                  </a:cubicBezTo>
                  <a:cubicBezTo>
                    <a:pt x="943" y="793"/>
                    <a:pt x="943" y="793"/>
                    <a:pt x="943" y="793"/>
                  </a:cubicBezTo>
                  <a:cubicBezTo>
                    <a:pt x="1629" y="793"/>
                    <a:pt x="1629" y="793"/>
                    <a:pt x="1629" y="793"/>
                  </a:cubicBezTo>
                  <a:cubicBezTo>
                    <a:pt x="1629" y="1741"/>
                    <a:pt x="1629" y="1741"/>
                    <a:pt x="1629" y="1741"/>
                  </a:cubicBezTo>
                  <a:cubicBezTo>
                    <a:pt x="1433" y="1830"/>
                    <a:pt x="1214" y="1875"/>
                    <a:pt x="983" y="1875"/>
                  </a:cubicBezTo>
                </a:path>
              </a:pathLst>
            </a:custGeom>
            <a:solidFill>
              <a:srgbClr val="E31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799" b="0" i="0" u="none" strike="noStrike" kern="1200" cap="none" spc="0" normalizeH="0" baseline="0" noProof="0" dirty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Rectangle 7"/>
            <p:cNvSpPr>
              <a:spLocks noChangeArrowheads="1"/>
            </p:cNvSpPr>
            <p:nvPr userDrawn="1"/>
          </p:nvSpPr>
          <p:spPr bwMode="gray">
            <a:xfrm>
              <a:off x="5113339" y="1714498"/>
              <a:ext cx="330198" cy="1544639"/>
            </a:xfrm>
            <a:prstGeom prst="rect">
              <a:avLst/>
            </a:prstGeom>
            <a:solidFill>
              <a:srgbClr val="E31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799" b="0" i="0" u="none" strike="noStrike" kern="1200" cap="none" spc="0" normalizeH="0" baseline="0" noProof="0" dirty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8"/>
            <p:cNvSpPr>
              <a:spLocks/>
            </p:cNvSpPr>
            <p:nvPr userDrawn="1"/>
          </p:nvSpPr>
          <p:spPr bwMode="gray">
            <a:xfrm>
              <a:off x="2014539" y="0"/>
              <a:ext cx="5141912" cy="5143500"/>
            </a:xfrm>
            <a:custGeom>
              <a:avLst/>
              <a:gdLst>
                <a:gd name="T0" fmla="*/ 0 w 3239"/>
                <a:gd name="T1" fmla="*/ 0 h 3240"/>
                <a:gd name="T2" fmla="*/ 0 w 3239"/>
                <a:gd name="T3" fmla="*/ 360 h 3240"/>
                <a:gd name="T4" fmla="*/ 2879 w 3239"/>
                <a:gd name="T5" fmla="*/ 360 h 3240"/>
                <a:gd name="T6" fmla="*/ 2879 w 3239"/>
                <a:gd name="T7" fmla="*/ 3240 h 3240"/>
                <a:gd name="T8" fmla="*/ 3239 w 3239"/>
                <a:gd name="T9" fmla="*/ 3240 h 3240"/>
                <a:gd name="T10" fmla="*/ 3239 w 3239"/>
                <a:gd name="T11" fmla="*/ 0 h 3240"/>
                <a:gd name="T12" fmla="*/ 0 w 3239"/>
                <a:gd name="T13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9" h="3240">
                  <a:moveTo>
                    <a:pt x="0" y="0"/>
                  </a:moveTo>
                  <a:lnTo>
                    <a:pt x="0" y="360"/>
                  </a:lnTo>
                  <a:lnTo>
                    <a:pt x="2879" y="360"/>
                  </a:lnTo>
                  <a:lnTo>
                    <a:pt x="2879" y="3240"/>
                  </a:lnTo>
                  <a:lnTo>
                    <a:pt x="3239" y="3240"/>
                  </a:lnTo>
                  <a:lnTo>
                    <a:pt x="323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16A00"/>
                </a:gs>
                <a:gs pos="50000">
                  <a:srgbClr val="E31937"/>
                </a:gs>
                <a:gs pos="100000">
                  <a:srgbClr val="991F3D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799" b="0" i="0" u="none" strike="noStrike" kern="1200" cap="none" spc="0" normalizeH="0" baseline="0" noProof="0" dirty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" name="Rectangle 87"/>
          <p:cNvSpPr/>
          <p:nvPr userDrawn="1"/>
        </p:nvSpPr>
        <p:spPr bwMode="gray">
          <a:xfrm>
            <a:off x="0" y="6739200"/>
            <a:ext cx="12187238" cy="121975"/>
          </a:xfrm>
          <a:prstGeom prst="rect">
            <a:avLst/>
          </a:prstGeom>
          <a:gradFill>
            <a:gsLst>
              <a:gs pos="0">
                <a:schemeClr val="accent2"/>
              </a:gs>
              <a:gs pos="30000">
                <a:schemeClr val="accent1"/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1" tIns="60925" rIns="121851" bIns="60925"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9403" y="6557176"/>
            <a:ext cx="261558" cy="16923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defTabSz="914034"/>
            <a:fld id="{525A3C56-E491-49B2-93F3-63532DF516BC}" type="slidenum">
              <a:rPr lang="fr-CA" smtClean="0">
                <a:solidFill>
                  <a:srgbClr val="363534"/>
                </a:solidFill>
              </a:rPr>
              <a:pPr defTabSz="914034"/>
              <a:t>‹#›</a:t>
            </a:fld>
            <a:endParaRPr lang="fr-CA">
              <a:solidFill>
                <a:srgbClr val="363534"/>
              </a:solidFill>
            </a:endParaRPr>
          </a:p>
        </p:txBody>
      </p:sp>
      <p:sp>
        <p:nvSpPr>
          <p:cNvPr id="93" name="Footer Placeholder 88"/>
          <p:cNvSpPr>
            <a:spLocks noGrp="1"/>
          </p:cNvSpPr>
          <p:nvPr>
            <p:ph type="ftr" sz="quarter" idx="3"/>
          </p:nvPr>
        </p:nvSpPr>
        <p:spPr>
          <a:xfrm>
            <a:off x="3867103" y="6557118"/>
            <a:ext cx="4681884" cy="1692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algn="ctr" defTabSz="914034" rtl="0" eaLnBrk="1" latinLnBrk="0" hangingPunct="1">
              <a:defRPr lang="en-US" sz="1000" b="0" i="0" u="none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fr-CA" smtClean="0">
                <a:solidFill>
                  <a:srgbClr val="363534"/>
                </a:solidFill>
              </a:rPr>
              <a:t> </a:t>
            </a:r>
            <a:endParaRPr lang="fr-CA">
              <a:solidFill>
                <a:srgbClr val="363534"/>
              </a:solidFill>
            </a:endParaRPr>
          </a:p>
        </p:txBody>
      </p:sp>
      <p:sp>
        <p:nvSpPr>
          <p:cNvPr id="96" name="TextBox 95" descr="Copyright_box&#10;"/>
          <p:cNvSpPr txBox="1"/>
          <p:nvPr userDrawn="1"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2524835" y="6555426"/>
            <a:ext cx="1317159" cy="169239"/>
          </a:xfrm>
          <a:prstGeom prst="rect">
            <a:avLst/>
          </a:prstGeom>
        </p:spPr>
        <p:txBody>
          <a:bodyPr vert="horz" wrap="square" lIns="0" tIns="45720" rIns="0" bIns="45720" rtlCol="0" anchor="ctr" anchorCtr="0">
            <a:noAutofit/>
          </a:bodyPr>
          <a:lstStyle>
            <a:lvl1pPr>
              <a:defRPr lang="en-GB" sz="1000" b="0" i="0" u="none" smtClean="0">
                <a:latin typeface="+mn-lt"/>
                <a:cs typeface="Arial" pitchFamily="34" charset="0"/>
              </a:defRPr>
            </a:lvl1pPr>
          </a:lstStyle>
          <a:p>
            <a:pPr algn="ctr" defTabSz="914034"/>
            <a:r>
              <a:rPr lang="fr-FR" smtClean="0">
                <a:solidFill>
                  <a:srgbClr val="363534"/>
                </a:solidFill>
              </a:rPr>
              <a:t>Date</a:t>
            </a:r>
            <a:endParaRPr lang="fr-CA" dirty="0">
              <a:solidFill>
                <a:srgbClr val="363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5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55" r:id="rId2"/>
    <p:sldLayoutId id="2147483712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034" rtl="0" eaLnBrk="1" latinLnBrk="0" hangingPunct="1">
        <a:spcBef>
          <a:spcPct val="0"/>
        </a:spcBef>
        <a:buNone/>
        <a:defRPr sz="3599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</p:titleStyle>
    <p:bodyStyle>
      <a:lvl1pPr marL="342763" indent="-342763" algn="l" defTabSz="91403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653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3" indent="-228509" algn="l" defTabSz="91403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9" algn="l" defTabSz="914034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7" indent="-228509" algn="l" defTabSz="914034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4" indent="-228509" algn="l" defTabSz="914034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09" algn="l" defTabSz="914034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9" algn="l" defTabSz="914034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9" algn="l" defTabSz="914034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1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10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pos="371">
          <p15:clr>
            <a:srgbClr val="F26B43"/>
          </p15:clr>
        </p15:guide>
        <p15:guide id="7" pos="6675">
          <p15:clr>
            <a:srgbClr val="F26B43"/>
          </p15:clr>
        </p15:guide>
        <p15:guide id="8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8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boardz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31724" y="3077191"/>
            <a:ext cx="4328050" cy="1175657"/>
            <a:chOff x="7620001" y="4249498"/>
            <a:chExt cx="4328050" cy="1175657"/>
          </a:xfrm>
        </p:grpSpPr>
        <p:sp>
          <p:nvSpPr>
            <p:cNvPr id="2" name="Rectangle 1"/>
            <p:cNvSpPr/>
            <p:nvPr/>
          </p:nvSpPr>
          <p:spPr>
            <a:xfrm>
              <a:off x="7620001" y="4347769"/>
              <a:ext cx="4212474" cy="616526"/>
            </a:xfrm>
            <a:prstGeom prst="rect">
              <a:avLst/>
            </a:prstGeom>
            <a:blipFill dpi="0" rotWithShape="1">
              <a:blip r:embed="rId6">
                <a:alphaModFix amt="8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itle 1" descr="&lt;TITLE&gt;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7752509" y="4249498"/>
              <a:ext cx="4195542" cy="1175657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4800" i="0" dirty="0" smtClean="0">
                  <a:solidFill>
                    <a:schemeClr val="bg1"/>
                  </a:solidFill>
                  <a:latin typeface="+mj-lt"/>
                </a:rPr>
                <a:t>Scrum Master</a:t>
              </a:r>
              <a:endParaRPr lang="en-US" sz="5400" i="0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  <p:sp>
        <p:nvSpPr>
          <p:cNvPr id="5" name="Title 1" descr="&lt;TITLE&gt;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62003" y="5959702"/>
            <a:ext cx="4195542" cy="117565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CA" sz="1800" i="1" dirty="0" smtClean="0">
                <a:solidFill>
                  <a:schemeClr val="bg1"/>
                </a:solidFill>
              </a:rPr>
              <a:t>CGI Sherbrooke</a:t>
            </a:r>
            <a:endParaRPr lang="en-US" sz="2000" i="1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itle 1" descr="&lt;TITLE&gt;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97013" y="2639756"/>
            <a:ext cx="4720573" cy="5357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Développer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ses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instincts de</a:t>
            </a:r>
            <a:endParaRPr lang="en-US" sz="3600" i="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974" y="6363929"/>
            <a:ext cx="1106129" cy="16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784" y="0"/>
            <a:ext cx="4915858" cy="6887412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Guider les </a:t>
            </a:r>
            <a:r>
              <a:rPr lang="en-CA" sz="2800" dirty="0" err="1" smtClean="0"/>
              <a:t>comportements</a:t>
            </a:r>
            <a:r>
              <a:rPr lang="en-CA" sz="2800" dirty="0" smtClean="0"/>
              <a:t> – </a:t>
            </a:r>
            <a:r>
              <a:rPr lang="en-CA" sz="2800" dirty="0" err="1" smtClean="0"/>
              <a:t>l’encadrement</a:t>
            </a:r>
            <a:endParaRPr lang="en-CA" sz="2800" dirty="0" smtClean="0"/>
          </a:p>
          <a:p>
            <a:endParaRPr lang="en-CA" sz="2800" dirty="0" smtClean="0"/>
          </a:p>
        </p:txBody>
      </p:sp>
      <p:sp>
        <p:nvSpPr>
          <p:cNvPr id="7" name="Rectangle 6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>
                <a:solidFill>
                  <a:schemeClr val="bg1"/>
                </a:solidFill>
              </a:rPr>
              <a:t>La nappe mise termine bien des disputes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7600" y="4902591"/>
            <a:ext cx="6365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Limite le «Scope </a:t>
            </a:r>
            <a:r>
              <a:rPr lang="fr-CA" dirty="0" err="1" smtClean="0"/>
              <a:t>Creep</a:t>
            </a:r>
            <a:r>
              <a:rPr lang="fr-CA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Définit les critères de complétude d’une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Devient un contrat entre l’équipe de développement et le 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Demeure un document vivant et appartient à l’équipe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10" name="Rectangle 9"/>
          <p:cNvSpPr/>
          <p:nvPr/>
        </p:nvSpPr>
        <p:spPr>
          <a:xfrm>
            <a:off x="5594177" y="920710"/>
            <a:ext cx="5482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Definition of Done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7600" y="2349429"/>
            <a:ext cx="69956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Un </a:t>
            </a:r>
            <a:r>
              <a:rPr lang="en-CA" dirty="0" err="1" smtClean="0"/>
              <a:t>élément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dirty="0" err="1" smtClean="0"/>
              <a:t>considéré</a:t>
            </a:r>
            <a:r>
              <a:rPr lang="en-CA" dirty="0" smtClean="0"/>
              <a:t> </a:t>
            </a:r>
            <a:r>
              <a:rPr lang="en-CA" dirty="0" err="1" smtClean="0"/>
              <a:t>comme</a:t>
            </a:r>
            <a:r>
              <a:rPr lang="en-CA" dirty="0" smtClean="0"/>
              <a:t> “Done” </a:t>
            </a:r>
            <a:r>
              <a:rPr lang="en-CA" dirty="0" err="1" smtClean="0"/>
              <a:t>lorsque</a:t>
            </a:r>
            <a:r>
              <a:rPr lang="en-CA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Le code, les tests </a:t>
            </a:r>
            <a:r>
              <a:rPr lang="en-CA" sz="1600" dirty="0" err="1" smtClean="0"/>
              <a:t>unitaires</a:t>
            </a:r>
            <a:r>
              <a:rPr lang="en-CA" sz="1600" dirty="0" smtClean="0"/>
              <a:t> et le QA </a:t>
            </a:r>
            <a:r>
              <a:rPr lang="en-CA" sz="1600" dirty="0" err="1" smtClean="0"/>
              <a:t>sont</a:t>
            </a:r>
            <a:r>
              <a:rPr lang="en-CA" sz="1600" dirty="0" smtClean="0"/>
              <a:t> </a:t>
            </a:r>
            <a:r>
              <a:rPr lang="en-CA" sz="1600" dirty="0" err="1" smtClean="0"/>
              <a:t>terminés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Les </a:t>
            </a:r>
            <a:r>
              <a:rPr lang="en-CA" sz="1600" dirty="0" err="1" smtClean="0"/>
              <a:t>bogues</a:t>
            </a:r>
            <a:r>
              <a:rPr lang="en-CA" sz="1600" dirty="0" smtClean="0"/>
              <a:t> </a:t>
            </a:r>
            <a:r>
              <a:rPr lang="en-CA" sz="1600" dirty="0" err="1" smtClean="0"/>
              <a:t>sont</a:t>
            </a:r>
            <a:r>
              <a:rPr lang="en-CA" sz="1600" dirty="0" smtClean="0"/>
              <a:t> </a:t>
            </a:r>
            <a:r>
              <a:rPr lang="en-CA" sz="1600" dirty="0" err="1" smtClean="0"/>
              <a:t>corrigés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Couverture de test </a:t>
            </a:r>
            <a:r>
              <a:rPr lang="en-CA" sz="1600" dirty="0" err="1" smtClean="0"/>
              <a:t>unitaires</a:t>
            </a:r>
            <a:r>
              <a:rPr lang="en-CA" sz="1600" dirty="0" smtClean="0"/>
              <a:t> de 85%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Critères</a:t>
            </a:r>
            <a:r>
              <a:rPr lang="en-CA" sz="1600" dirty="0" smtClean="0"/>
              <a:t> </a:t>
            </a:r>
            <a:r>
              <a:rPr lang="en-CA" sz="1600" dirty="0" err="1" smtClean="0"/>
              <a:t>d’acceptation</a:t>
            </a:r>
            <a:r>
              <a:rPr lang="en-CA" sz="1600" dirty="0" smtClean="0"/>
              <a:t> </a:t>
            </a:r>
            <a:r>
              <a:rPr lang="en-CA" sz="1600" dirty="0" err="1" smtClean="0"/>
              <a:t>tous</a:t>
            </a:r>
            <a:r>
              <a:rPr lang="en-CA" sz="1600" dirty="0" smtClean="0"/>
              <a:t> </a:t>
            </a:r>
            <a:r>
              <a:rPr lang="en-CA" sz="1600" dirty="0" err="1" smtClean="0"/>
              <a:t>rencontrés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Documentation </a:t>
            </a:r>
            <a:r>
              <a:rPr lang="en-CA" sz="1600" dirty="0" err="1" smtClean="0"/>
              <a:t>mise</a:t>
            </a:r>
            <a:r>
              <a:rPr lang="en-CA" sz="1600" dirty="0" smtClean="0"/>
              <a:t> à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Toutes</a:t>
            </a:r>
            <a:r>
              <a:rPr lang="en-CA" sz="1600" dirty="0" smtClean="0"/>
              <a:t> les sous-</a:t>
            </a:r>
            <a:r>
              <a:rPr lang="en-CA" sz="1600" dirty="0" err="1" smtClean="0"/>
              <a:t>tâches</a:t>
            </a:r>
            <a:r>
              <a:rPr lang="en-CA" sz="1600" dirty="0" smtClean="0"/>
              <a:t> </a:t>
            </a:r>
            <a:r>
              <a:rPr lang="en-CA" sz="1600" dirty="0" err="1" smtClean="0"/>
              <a:t>sont</a:t>
            </a:r>
            <a:r>
              <a:rPr lang="en-CA" sz="1600" dirty="0" smtClean="0"/>
              <a:t> à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Le </a:t>
            </a:r>
            <a:r>
              <a:rPr lang="en-CA" sz="1600" dirty="0" err="1" smtClean="0"/>
              <a:t>succès</a:t>
            </a:r>
            <a:r>
              <a:rPr lang="en-CA" sz="1600" dirty="0" smtClean="0"/>
              <a:t> a </a:t>
            </a:r>
            <a:r>
              <a:rPr lang="en-CA" sz="1600" dirty="0" err="1" smtClean="0"/>
              <a:t>été</a:t>
            </a:r>
            <a:r>
              <a:rPr lang="en-CA" sz="1600" dirty="0" smtClean="0"/>
              <a:t> </a:t>
            </a:r>
            <a:r>
              <a:rPr lang="en-CA" sz="1600" dirty="0" err="1" smtClean="0"/>
              <a:t>célébré</a:t>
            </a:r>
            <a:r>
              <a:rPr lang="en-CA" sz="1600" dirty="0" smtClean="0"/>
              <a:t>!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064066" y="2170798"/>
            <a:ext cx="7022237" cy="2392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91" y="0"/>
            <a:ext cx="5162009" cy="6860476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6464" y="191729"/>
            <a:ext cx="716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Guider les </a:t>
            </a:r>
            <a:r>
              <a:rPr lang="en-CA" sz="2800" dirty="0" err="1"/>
              <a:t>comportements</a:t>
            </a:r>
            <a:r>
              <a:rPr lang="en-CA" sz="2800" dirty="0"/>
              <a:t> – </a:t>
            </a:r>
            <a:r>
              <a:rPr lang="en-CA" sz="2800" dirty="0" err="1" smtClean="0"/>
              <a:t>état</a:t>
            </a:r>
            <a:r>
              <a:rPr lang="en-CA" sz="2800" dirty="0" smtClean="0"/>
              <a:t> de santé</a:t>
            </a:r>
            <a:endParaRPr lang="en-CA" sz="1400" u="sng" dirty="0" smtClean="0"/>
          </a:p>
        </p:txBody>
      </p:sp>
      <p:sp>
        <p:nvSpPr>
          <p:cNvPr id="7" name="Rectangle 6"/>
          <p:cNvSpPr/>
          <p:nvPr/>
        </p:nvSpPr>
        <p:spPr bwMode="gray">
          <a:xfrm>
            <a:off x="420296" y="5484486"/>
            <a:ext cx="4032831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>
                <a:solidFill>
                  <a:schemeClr val="bg1"/>
                </a:solidFill>
              </a:rPr>
              <a:t>Le succès c'est d'aller d'échec en échec sans perdre son enthousiasme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5467" y="6544006"/>
            <a:ext cx="597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rgbClr val="C00000"/>
                </a:solidFill>
              </a:rPr>
              <a:t>* Source des données: JIRA</a:t>
            </a:r>
            <a:endParaRPr lang="fr-CA" sz="1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9341" y="2969978"/>
            <a:ext cx="5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État actuel de l’itération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Prendre action sur l’atteinte du «Sprint Goal»</a:t>
            </a:r>
            <a:endParaRPr lang="fr-C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3553" y="5895966"/>
            <a:ext cx="5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Résultats de l’itération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Gestion des perceptions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806" y="771154"/>
            <a:ext cx="5538359" cy="2064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390" y="3659180"/>
            <a:ext cx="6649778" cy="22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2502" y="0"/>
            <a:ext cx="5987559" cy="6905583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6464" y="191729"/>
            <a:ext cx="7160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Guider les </a:t>
            </a:r>
            <a:r>
              <a:rPr lang="en-CA" sz="2800" dirty="0" err="1"/>
              <a:t>comportements</a:t>
            </a:r>
            <a:r>
              <a:rPr lang="en-CA" sz="2800" dirty="0"/>
              <a:t> – </a:t>
            </a:r>
            <a:r>
              <a:rPr lang="en-CA" sz="2800" dirty="0" smtClean="0"/>
              <a:t>les </a:t>
            </a:r>
            <a:r>
              <a:rPr lang="en-CA" sz="2800" dirty="0" err="1" smtClean="0"/>
              <a:t>indicateurs</a:t>
            </a:r>
            <a:endParaRPr lang="en-CA" dirty="0" smtClean="0"/>
          </a:p>
          <a:p>
            <a:endParaRPr lang="en-CA" sz="2800" dirty="0" smtClean="0"/>
          </a:p>
          <a:p>
            <a:r>
              <a:rPr lang="en-CA" sz="1400" u="sng" dirty="0" smtClean="0"/>
              <a:t/>
            </a:r>
            <a:br>
              <a:rPr lang="en-CA" sz="1400" u="sng" dirty="0" smtClean="0"/>
            </a:br>
            <a:endParaRPr lang="en-CA" sz="1400" u="sng" dirty="0" smtClean="0"/>
          </a:p>
          <a:p>
            <a:pPr marL="342900" indent="-342900">
              <a:buFont typeface="+mj-lt"/>
              <a:buAutoNum type="arabicPeriod"/>
            </a:pPr>
            <a:endParaRPr lang="en-CA" dirty="0" smtClean="0"/>
          </a:p>
        </p:txBody>
      </p:sp>
      <p:sp>
        <p:nvSpPr>
          <p:cNvPr id="7" name="Rectangle 6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>
                <a:solidFill>
                  <a:schemeClr val="bg1"/>
                </a:solidFill>
              </a:rPr>
              <a:t>Le bonheur c'est la poursuite d'objectifs réalisables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53" y="826787"/>
            <a:ext cx="5632597" cy="1933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553" y="3430238"/>
            <a:ext cx="5686164" cy="1970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3553" y="2871780"/>
            <a:ext cx="5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Encourage le travail dans les stories de l’itération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Démontre les activités des stories qui impact l’itération</a:t>
            </a:r>
            <a:endParaRPr lang="fr-C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3553" y="5484486"/>
            <a:ext cx="5741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Encourage une planification précise selon une bonne compréhension du besoin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Motive les membres et les encourage à vivre le succès de leurs efforts</a:t>
            </a:r>
            <a:endParaRPr lang="fr-CA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485" y="816075"/>
            <a:ext cx="5777665" cy="1903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645" y="846413"/>
            <a:ext cx="5760072" cy="19080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441" y="3383050"/>
            <a:ext cx="5755989" cy="2027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4" name="TextBox 13"/>
          <p:cNvSpPr txBox="1"/>
          <p:nvPr/>
        </p:nvSpPr>
        <p:spPr>
          <a:xfrm>
            <a:off x="9935467" y="6544006"/>
            <a:ext cx="597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rgbClr val="C00000"/>
                </a:solidFill>
              </a:rPr>
              <a:t>* Source des données: JIRA</a:t>
            </a:r>
            <a:endParaRPr lang="fr-CA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326" y="-1"/>
            <a:ext cx="5906949" cy="6905545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420297" y="5484486"/>
            <a:ext cx="400966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>
                <a:solidFill>
                  <a:schemeClr val="bg1"/>
                </a:solidFill>
              </a:rPr>
              <a:t>Le problème est le manque d'objectifs, pas le manque de temps. Nous avons tous des journées de 24 heures.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014722"/>
              </p:ext>
            </p:extLst>
          </p:nvPr>
        </p:nvGraphicFramePr>
        <p:xfrm>
          <a:off x="5433806" y="879230"/>
          <a:ext cx="5629024" cy="1994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96464" y="191729"/>
            <a:ext cx="716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Guider les </a:t>
            </a:r>
            <a:r>
              <a:rPr lang="en-CA" sz="2800" dirty="0" err="1"/>
              <a:t>comportements</a:t>
            </a:r>
            <a:r>
              <a:rPr lang="en-CA" sz="2800" dirty="0"/>
              <a:t> – </a:t>
            </a:r>
            <a:r>
              <a:rPr lang="en-CA" sz="2800" dirty="0" smtClean="0"/>
              <a:t>les </a:t>
            </a:r>
            <a:r>
              <a:rPr lang="en-CA" sz="2800" dirty="0" err="1" smtClean="0"/>
              <a:t>indicateurs</a:t>
            </a:r>
            <a:endParaRPr lang="en-CA" dirty="0" smtClean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061783"/>
              </p:ext>
            </p:extLst>
          </p:nvPr>
        </p:nvGraphicFramePr>
        <p:xfrm>
          <a:off x="5217854" y="3457195"/>
          <a:ext cx="6060927" cy="196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3553" y="2871780"/>
            <a:ext cx="5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Encourage la collaboration entre les membres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Encourage les fonctions croisées (T-</a:t>
            </a:r>
            <a:r>
              <a:rPr lang="fr-CA" sz="1400" dirty="0" err="1" smtClean="0"/>
              <a:t>Shaped</a:t>
            </a:r>
            <a:r>
              <a:rPr lang="fr-CA" sz="1400" dirty="0" smtClean="0"/>
              <a:t>) des membres</a:t>
            </a:r>
            <a:endParaRPr lang="fr-CA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3553" y="5484486"/>
            <a:ext cx="5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Transparence des changements demandés par le client</a:t>
            </a:r>
            <a:endParaRPr lang="fr-CA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/>
              <a:t>Permet de gérer les attentes du client</a:t>
            </a:r>
            <a:endParaRPr lang="fr-CA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37036" y="6551811"/>
            <a:ext cx="597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rgbClr val="C00000"/>
                </a:solidFill>
              </a:rPr>
              <a:t>* Source des données: </a:t>
            </a:r>
            <a:r>
              <a:rPr lang="fr-CA" sz="1400" dirty="0" smtClean="0">
                <a:solidFill>
                  <a:srgbClr val="C00000"/>
                </a:solidFill>
              </a:rPr>
              <a:t>JIRA Control Chart &amp; Sprint Report</a:t>
            </a:r>
            <a:endParaRPr lang="fr-CA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S’améliorer au travers du </a:t>
            </a:r>
            <a:r>
              <a:rPr lang="fr-FR" sz="2800" dirty="0" smtClean="0"/>
              <a:t>feedback</a:t>
            </a:r>
          </a:p>
          <a:p>
            <a:pPr lvl="1"/>
            <a:endParaRPr lang="en-CA" dirty="0"/>
          </a:p>
          <a:p>
            <a:r>
              <a:rPr lang="en-CA" dirty="0" smtClean="0"/>
              <a:t>Daily </a:t>
            </a:r>
            <a:r>
              <a:rPr lang="en-CA" dirty="0" smtClean="0"/>
              <a:t>scrum :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Tous</a:t>
            </a:r>
            <a:r>
              <a:rPr lang="en-CA" dirty="0" smtClean="0"/>
              <a:t> les </a:t>
            </a:r>
            <a:r>
              <a:rPr lang="en-CA" dirty="0" err="1" smtClean="0"/>
              <a:t>jours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Se limiter à 15-20 minutes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Chacun</a:t>
            </a:r>
            <a:r>
              <a:rPr lang="en-CA" dirty="0" smtClean="0"/>
              <a:t> </a:t>
            </a:r>
            <a:r>
              <a:rPr lang="en-CA" dirty="0" err="1" smtClean="0"/>
              <a:t>doit</a:t>
            </a:r>
            <a:r>
              <a:rPr lang="en-CA" dirty="0" smtClean="0"/>
              <a:t> </a:t>
            </a:r>
            <a:r>
              <a:rPr lang="en-CA" dirty="0" err="1" smtClean="0"/>
              <a:t>parler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b="1" dirty="0" smtClean="0"/>
              <a:t>Faire </a:t>
            </a:r>
            <a:r>
              <a:rPr lang="en-CA" b="1" dirty="0" err="1" smtClean="0"/>
              <a:t>participer</a:t>
            </a:r>
            <a:r>
              <a:rPr lang="en-CA" b="1" dirty="0" smtClean="0"/>
              <a:t> le PO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CA" b="1" dirty="0"/>
          </a:p>
          <a:p>
            <a:r>
              <a:rPr lang="en-CA" dirty="0" smtClean="0"/>
              <a:t>Backlog </a:t>
            </a:r>
            <a:r>
              <a:rPr lang="en-CA" dirty="0" smtClean="0"/>
              <a:t>refinement :</a:t>
            </a:r>
            <a:endParaRPr lang="en-CA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Opportunité</a:t>
            </a:r>
            <a:r>
              <a:rPr lang="en-CA" dirty="0" smtClean="0"/>
              <a:t> de poser des questions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/>
              <a:t>Clarification des </a:t>
            </a:r>
            <a:r>
              <a:rPr lang="en-CA" dirty="0" err="1"/>
              <a:t>besoins</a:t>
            </a:r>
            <a:endParaRPr lang="en-CA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Agir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 smtClean="0"/>
              <a:t> </a:t>
            </a:r>
            <a:r>
              <a:rPr lang="en-CA" dirty="0" err="1" smtClean="0"/>
              <a:t>tant</a:t>
            </a:r>
            <a:r>
              <a:rPr lang="en-CA" dirty="0" smtClean="0"/>
              <a:t> que </a:t>
            </a:r>
            <a:r>
              <a:rPr lang="en-CA" dirty="0" err="1" smtClean="0"/>
              <a:t>conseiller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b="1" dirty="0" err="1" smtClean="0"/>
              <a:t>Négociation</a:t>
            </a:r>
            <a:r>
              <a:rPr lang="en-CA" b="1" dirty="0" smtClean="0"/>
              <a:t> avec le </a:t>
            </a:r>
            <a:r>
              <a:rPr lang="en-CA" b="1" dirty="0"/>
              <a:t>PO</a:t>
            </a:r>
          </a:p>
          <a:p>
            <a:endParaRPr lang="en-CA" dirty="0"/>
          </a:p>
          <a:p>
            <a:r>
              <a:rPr lang="en-CA" dirty="0" err="1" smtClean="0"/>
              <a:t>Rétrospective</a:t>
            </a:r>
            <a:r>
              <a:rPr lang="en-CA" dirty="0" smtClean="0"/>
              <a:t> :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Chaque</a:t>
            </a:r>
            <a:r>
              <a:rPr lang="en-CA" dirty="0" smtClean="0"/>
              <a:t> fin de sprint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Prendre</a:t>
            </a:r>
            <a:r>
              <a:rPr lang="en-CA" dirty="0" smtClean="0"/>
              <a:t> le temps </a:t>
            </a:r>
            <a:r>
              <a:rPr lang="en-CA" dirty="0" err="1" smtClean="0"/>
              <a:t>qu’il</a:t>
            </a:r>
            <a:r>
              <a:rPr lang="en-CA" dirty="0" smtClean="0"/>
              <a:t> </a:t>
            </a:r>
            <a:r>
              <a:rPr lang="en-CA" dirty="0" err="1" smtClean="0"/>
              <a:t>faut</a:t>
            </a:r>
            <a:r>
              <a:rPr lang="en-CA" dirty="0" smtClean="0"/>
              <a:t> </a:t>
            </a:r>
            <a:r>
              <a:rPr lang="en-CA" dirty="0" err="1" smtClean="0"/>
              <a:t>mais</a:t>
            </a:r>
            <a:r>
              <a:rPr lang="en-CA" dirty="0" smtClean="0"/>
              <a:t> </a:t>
            </a:r>
            <a:r>
              <a:rPr lang="en-CA" dirty="0" err="1" smtClean="0"/>
              <a:t>s’assurer</a:t>
            </a:r>
            <a:r>
              <a:rPr lang="en-CA" dirty="0" smtClean="0"/>
              <a:t> de </a:t>
            </a:r>
            <a:r>
              <a:rPr lang="en-CA" dirty="0" err="1" smtClean="0"/>
              <a:t>garder</a:t>
            </a:r>
            <a:r>
              <a:rPr lang="en-CA" dirty="0" smtClean="0"/>
              <a:t> le FOCUS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Génére</a:t>
            </a:r>
            <a:r>
              <a:rPr lang="en-CA" dirty="0" smtClean="0"/>
              <a:t> des ACTION ITEMS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b="1" dirty="0"/>
              <a:t>Faire </a:t>
            </a:r>
            <a:r>
              <a:rPr lang="en-CA" b="1" dirty="0" err="1"/>
              <a:t>participer</a:t>
            </a:r>
            <a:r>
              <a:rPr lang="en-CA" b="1" dirty="0"/>
              <a:t> le PO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0555" y="0"/>
            <a:ext cx="8900652" cy="6856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Recherchez le feedback de votre équipe afin de guider vos actions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1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Soft skills… </a:t>
            </a:r>
            <a:r>
              <a:rPr lang="en-CA" sz="2800" dirty="0" err="1" smtClean="0"/>
              <a:t>pourquoi</a:t>
            </a:r>
            <a:r>
              <a:rPr lang="en-CA" sz="2800" dirty="0" smtClean="0"/>
              <a:t> </a:t>
            </a:r>
            <a:r>
              <a:rPr lang="en-CA" sz="2800" dirty="0" err="1" smtClean="0"/>
              <a:t>est-ce</a:t>
            </a:r>
            <a:r>
              <a:rPr lang="en-CA" sz="2800" dirty="0" smtClean="0"/>
              <a:t> important?</a:t>
            </a:r>
          </a:p>
          <a:p>
            <a:endParaRPr lang="en-CA" sz="2800" dirty="0" smtClean="0"/>
          </a:p>
          <a:p>
            <a:r>
              <a:rPr lang="en-CA" dirty="0" err="1" smtClean="0"/>
              <a:t>Rôles</a:t>
            </a:r>
            <a:r>
              <a:rPr lang="en-CA" dirty="0" smtClean="0"/>
              <a:t> du Scrum Master : </a:t>
            </a:r>
            <a:r>
              <a:rPr lang="en-CA" dirty="0" err="1" smtClean="0"/>
              <a:t>Éducateur</a:t>
            </a:r>
            <a:r>
              <a:rPr lang="en-CA" dirty="0" smtClean="0"/>
              <a:t>, Coach, </a:t>
            </a:r>
            <a:r>
              <a:rPr lang="en-CA" dirty="0" err="1" smtClean="0"/>
              <a:t>Formateur</a:t>
            </a:r>
            <a:r>
              <a:rPr lang="en-CA" dirty="0" smtClean="0"/>
              <a:t>, </a:t>
            </a:r>
            <a:r>
              <a:rPr lang="en-CA" dirty="0" err="1" smtClean="0"/>
              <a:t>Facilitateur</a:t>
            </a:r>
            <a:r>
              <a:rPr lang="en-CA" dirty="0"/>
              <a:t>,</a:t>
            </a:r>
            <a:r>
              <a:rPr lang="en-CA" dirty="0" smtClean="0"/>
              <a:t> Servant-Leader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err="1" smtClean="0"/>
              <a:t>C’est</a:t>
            </a:r>
            <a:r>
              <a:rPr lang="en-CA" dirty="0" smtClean="0"/>
              <a:t> un </a:t>
            </a:r>
            <a:r>
              <a:rPr lang="en-CA" dirty="0" err="1" smtClean="0"/>
              <a:t>rôle</a:t>
            </a:r>
            <a:r>
              <a:rPr lang="en-CA" dirty="0" smtClean="0"/>
              <a:t> de </a:t>
            </a:r>
            <a:r>
              <a:rPr lang="en-CA" dirty="0" err="1" smtClean="0"/>
              <a:t>gestion</a:t>
            </a:r>
            <a:r>
              <a:rPr lang="en-CA" dirty="0" smtClean="0"/>
              <a:t> qui met de </a:t>
            </a:r>
            <a:r>
              <a:rPr lang="en-CA" dirty="0" err="1" smtClean="0"/>
              <a:t>l’avant</a:t>
            </a:r>
            <a:r>
              <a:rPr lang="en-CA" dirty="0" smtClean="0"/>
              <a:t> le </a:t>
            </a:r>
            <a:r>
              <a:rPr lang="en-CA" dirty="0" err="1" smtClean="0"/>
              <a:t>côté</a:t>
            </a:r>
            <a:r>
              <a:rPr lang="en-CA" dirty="0" smtClean="0"/>
              <a:t> </a:t>
            </a:r>
            <a:r>
              <a:rPr lang="en-CA" dirty="0" err="1" smtClean="0"/>
              <a:t>humain</a:t>
            </a:r>
            <a:r>
              <a:rPr lang="en-CA" dirty="0" smtClean="0"/>
              <a:t> </a:t>
            </a:r>
            <a:r>
              <a:rPr lang="en-CA" dirty="0" err="1" smtClean="0"/>
              <a:t>avant</a:t>
            </a:r>
            <a:r>
              <a:rPr lang="en-CA" dirty="0" smtClean="0"/>
              <a:t> la portion “software”</a:t>
            </a:r>
          </a:p>
          <a:p>
            <a:endParaRPr lang="en-CA" dirty="0"/>
          </a:p>
          <a:p>
            <a:r>
              <a:rPr lang="en-CA" dirty="0" err="1" smtClean="0"/>
              <a:t>Objectif</a:t>
            </a:r>
            <a:r>
              <a:rPr lang="en-CA" dirty="0" smtClean="0"/>
              <a:t> : </a:t>
            </a:r>
            <a:r>
              <a:rPr lang="en-CA" dirty="0" err="1" smtClean="0"/>
              <a:t>Créer</a:t>
            </a:r>
            <a:r>
              <a:rPr lang="en-CA" dirty="0" smtClean="0"/>
              <a:t> un </a:t>
            </a:r>
            <a:r>
              <a:rPr lang="en-CA" dirty="0" err="1" smtClean="0"/>
              <a:t>environnement</a:t>
            </a:r>
            <a:r>
              <a:rPr lang="en-CA" dirty="0" smtClean="0"/>
              <a:t> de travail </a:t>
            </a:r>
            <a:r>
              <a:rPr lang="en-CA" dirty="0" err="1" smtClean="0"/>
              <a:t>motivant</a:t>
            </a:r>
            <a:r>
              <a:rPr lang="en-CA" dirty="0" smtClean="0"/>
              <a:t> </a:t>
            </a:r>
            <a:r>
              <a:rPr lang="en-CA" dirty="0" err="1" smtClean="0"/>
              <a:t>où</a:t>
            </a:r>
            <a:r>
              <a:rPr lang="en-CA" dirty="0" smtClean="0"/>
              <a:t> les gens </a:t>
            </a:r>
            <a:r>
              <a:rPr lang="en-CA" dirty="0" err="1" smtClean="0"/>
              <a:t>ont</a:t>
            </a:r>
            <a:r>
              <a:rPr lang="en-CA" dirty="0"/>
              <a:t> </a:t>
            </a:r>
            <a:r>
              <a:rPr lang="en-CA" dirty="0" smtClean="0"/>
              <a:t>du </a:t>
            </a:r>
            <a:r>
              <a:rPr lang="en-CA" dirty="0" err="1" smtClean="0"/>
              <a:t>plaisir</a:t>
            </a:r>
            <a:r>
              <a:rPr lang="en-CA" dirty="0" smtClean="0"/>
              <a:t> à </a:t>
            </a:r>
            <a:r>
              <a:rPr lang="en-CA" dirty="0" err="1" smtClean="0"/>
              <a:t>travailler</a:t>
            </a:r>
            <a:endParaRPr lang="en-CA" dirty="0" smtClean="0"/>
          </a:p>
        </p:txBody>
      </p:sp>
      <p:pic>
        <p:nvPicPr>
          <p:cNvPr id="5" name="Picture 20" descr="RÃ©sultats de recherche d'images pour Â«Â scrum wallpaperÂ Â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1"/>
          <a:stretch/>
        </p:blipFill>
        <p:spPr bwMode="auto">
          <a:xfrm>
            <a:off x="-3263349" y="0"/>
            <a:ext cx="8078697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gray">
          <a:xfrm>
            <a:off x="101597" y="5516800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Placez l’humain avant le produit!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002" y="3429794"/>
            <a:ext cx="6180356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/>
              <a:t>L’empathie</a:t>
            </a:r>
            <a:r>
              <a:rPr lang="en-CA" sz="2400" dirty="0"/>
              <a:t> : Savoir se </a:t>
            </a:r>
            <a:r>
              <a:rPr lang="en-CA" sz="2400" dirty="0" err="1"/>
              <a:t>mettre</a:t>
            </a:r>
            <a:r>
              <a:rPr lang="en-CA" sz="2400" dirty="0"/>
              <a:t> à la place des </a:t>
            </a:r>
            <a:r>
              <a:rPr lang="en-CA" sz="2400" dirty="0" err="1"/>
              <a:t>autres</a:t>
            </a:r>
            <a:endParaRPr lang="en-CA" sz="2400" dirty="0"/>
          </a:p>
          <a:p>
            <a:endParaRPr lang="en-CA" sz="2800" dirty="0" smtClean="0"/>
          </a:p>
          <a:p>
            <a:endParaRPr lang="en-CA" sz="2800" dirty="0"/>
          </a:p>
          <a:p>
            <a:endParaRPr lang="en-CA" sz="2800" dirty="0" smtClean="0"/>
          </a:p>
          <a:p>
            <a:endParaRPr lang="en-CA" sz="2800" dirty="0"/>
          </a:p>
          <a:p>
            <a:endParaRPr lang="en-CA" sz="1600" dirty="0" smtClean="0"/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2793" y="0"/>
            <a:ext cx="8448168" cy="68789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gray">
          <a:xfrm>
            <a:off x="159786" y="5617311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Capacité à ressentir les émotions des autres et être capable de se mettre à la place d’autrui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951" y="3506216"/>
            <a:ext cx="3218017" cy="269584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220348" y="1242481"/>
            <a:ext cx="6405461" cy="3644322"/>
            <a:chOff x="1062609" y="1472970"/>
            <a:chExt cx="5122068" cy="2914148"/>
          </a:xfrm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716061" y="2118746"/>
              <a:ext cx="708147" cy="708147"/>
            </a:xfrm>
            <a:custGeom>
              <a:avLst/>
              <a:gdLst>
                <a:gd name="T0" fmla="*/ 406 w 811"/>
                <a:gd name="T1" fmla="*/ 0 h 810"/>
                <a:gd name="T2" fmla="*/ 692 w 811"/>
                <a:gd name="T3" fmla="*/ 119 h 810"/>
                <a:gd name="T4" fmla="*/ 811 w 811"/>
                <a:gd name="T5" fmla="*/ 405 h 810"/>
                <a:gd name="T6" fmla="*/ 692 w 811"/>
                <a:gd name="T7" fmla="*/ 692 h 810"/>
                <a:gd name="T8" fmla="*/ 406 w 811"/>
                <a:gd name="T9" fmla="*/ 810 h 810"/>
                <a:gd name="T10" fmla="*/ 119 w 811"/>
                <a:gd name="T11" fmla="*/ 692 h 810"/>
                <a:gd name="T12" fmla="*/ 0 w 811"/>
                <a:gd name="T13" fmla="*/ 405 h 810"/>
                <a:gd name="T14" fmla="*/ 119 w 811"/>
                <a:gd name="T15" fmla="*/ 119 h 810"/>
                <a:gd name="T16" fmla="*/ 406 w 811"/>
                <a:gd name="T17" fmla="*/ 0 h 810"/>
                <a:gd name="T18" fmla="*/ 684 w 811"/>
                <a:gd name="T19" fmla="*/ 127 h 810"/>
                <a:gd name="T20" fmla="*/ 406 w 811"/>
                <a:gd name="T21" fmla="*/ 12 h 810"/>
                <a:gd name="T22" fmla="*/ 127 w 811"/>
                <a:gd name="T23" fmla="*/ 127 h 810"/>
                <a:gd name="T24" fmla="*/ 12 w 811"/>
                <a:gd name="T25" fmla="*/ 405 h 810"/>
                <a:gd name="T26" fmla="*/ 127 w 811"/>
                <a:gd name="T27" fmla="*/ 684 h 810"/>
                <a:gd name="T28" fmla="*/ 406 w 811"/>
                <a:gd name="T29" fmla="*/ 799 h 810"/>
                <a:gd name="T30" fmla="*/ 684 w 811"/>
                <a:gd name="T31" fmla="*/ 684 h 810"/>
                <a:gd name="T32" fmla="*/ 799 w 811"/>
                <a:gd name="T33" fmla="*/ 405 h 810"/>
                <a:gd name="T34" fmla="*/ 684 w 811"/>
                <a:gd name="T35" fmla="*/ 127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1" h="810">
                  <a:moveTo>
                    <a:pt x="406" y="0"/>
                  </a:moveTo>
                  <a:cubicBezTo>
                    <a:pt x="517" y="0"/>
                    <a:pt x="619" y="46"/>
                    <a:pt x="692" y="119"/>
                  </a:cubicBezTo>
                  <a:cubicBezTo>
                    <a:pt x="765" y="192"/>
                    <a:pt x="811" y="293"/>
                    <a:pt x="811" y="405"/>
                  </a:cubicBezTo>
                  <a:cubicBezTo>
                    <a:pt x="811" y="517"/>
                    <a:pt x="765" y="618"/>
                    <a:pt x="692" y="692"/>
                  </a:cubicBezTo>
                  <a:cubicBezTo>
                    <a:pt x="619" y="765"/>
                    <a:pt x="517" y="810"/>
                    <a:pt x="406" y="810"/>
                  </a:cubicBezTo>
                  <a:cubicBezTo>
                    <a:pt x="294" y="810"/>
                    <a:pt x="192" y="765"/>
                    <a:pt x="119" y="692"/>
                  </a:cubicBezTo>
                  <a:cubicBezTo>
                    <a:pt x="46" y="618"/>
                    <a:pt x="0" y="517"/>
                    <a:pt x="0" y="405"/>
                  </a:cubicBezTo>
                  <a:cubicBezTo>
                    <a:pt x="0" y="293"/>
                    <a:pt x="46" y="192"/>
                    <a:pt x="119" y="119"/>
                  </a:cubicBezTo>
                  <a:cubicBezTo>
                    <a:pt x="192" y="46"/>
                    <a:pt x="294" y="0"/>
                    <a:pt x="406" y="0"/>
                  </a:cubicBezTo>
                  <a:close/>
                  <a:moveTo>
                    <a:pt x="684" y="127"/>
                  </a:moveTo>
                  <a:cubicBezTo>
                    <a:pt x="613" y="56"/>
                    <a:pt x="514" y="12"/>
                    <a:pt x="406" y="12"/>
                  </a:cubicBezTo>
                  <a:cubicBezTo>
                    <a:pt x="297" y="12"/>
                    <a:pt x="199" y="56"/>
                    <a:pt x="127" y="127"/>
                  </a:cubicBezTo>
                  <a:cubicBezTo>
                    <a:pt x="56" y="198"/>
                    <a:pt x="12" y="297"/>
                    <a:pt x="12" y="405"/>
                  </a:cubicBezTo>
                  <a:cubicBezTo>
                    <a:pt x="12" y="514"/>
                    <a:pt x="56" y="612"/>
                    <a:pt x="127" y="684"/>
                  </a:cubicBezTo>
                  <a:cubicBezTo>
                    <a:pt x="199" y="755"/>
                    <a:pt x="297" y="799"/>
                    <a:pt x="406" y="799"/>
                  </a:cubicBezTo>
                  <a:cubicBezTo>
                    <a:pt x="514" y="799"/>
                    <a:pt x="613" y="755"/>
                    <a:pt x="684" y="684"/>
                  </a:cubicBezTo>
                  <a:cubicBezTo>
                    <a:pt x="755" y="612"/>
                    <a:pt x="799" y="514"/>
                    <a:pt x="799" y="405"/>
                  </a:cubicBezTo>
                  <a:cubicBezTo>
                    <a:pt x="799" y="297"/>
                    <a:pt x="755" y="198"/>
                    <a:pt x="684" y="12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5477490" y="3678971"/>
              <a:ext cx="707187" cy="708147"/>
            </a:xfrm>
            <a:custGeom>
              <a:avLst/>
              <a:gdLst>
                <a:gd name="T0" fmla="*/ 405 w 810"/>
                <a:gd name="T1" fmla="*/ 0 h 810"/>
                <a:gd name="T2" fmla="*/ 691 w 810"/>
                <a:gd name="T3" fmla="*/ 118 h 810"/>
                <a:gd name="T4" fmla="*/ 810 w 810"/>
                <a:gd name="T5" fmla="*/ 405 h 810"/>
                <a:gd name="T6" fmla="*/ 691 w 810"/>
                <a:gd name="T7" fmla="*/ 691 h 810"/>
                <a:gd name="T8" fmla="*/ 405 w 810"/>
                <a:gd name="T9" fmla="*/ 810 h 810"/>
                <a:gd name="T10" fmla="*/ 118 w 810"/>
                <a:gd name="T11" fmla="*/ 691 h 810"/>
                <a:gd name="T12" fmla="*/ 0 w 810"/>
                <a:gd name="T13" fmla="*/ 405 h 810"/>
                <a:gd name="T14" fmla="*/ 118 w 810"/>
                <a:gd name="T15" fmla="*/ 118 h 810"/>
                <a:gd name="T16" fmla="*/ 405 w 810"/>
                <a:gd name="T17" fmla="*/ 0 h 810"/>
                <a:gd name="T18" fmla="*/ 683 w 810"/>
                <a:gd name="T19" fmla="*/ 127 h 810"/>
                <a:gd name="T20" fmla="*/ 405 w 810"/>
                <a:gd name="T21" fmla="*/ 11 h 810"/>
                <a:gd name="T22" fmla="*/ 127 w 810"/>
                <a:gd name="T23" fmla="*/ 127 h 810"/>
                <a:gd name="T24" fmla="*/ 12 w 810"/>
                <a:gd name="T25" fmla="*/ 405 h 810"/>
                <a:gd name="T26" fmla="*/ 127 w 810"/>
                <a:gd name="T27" fmla="*/ 683 h 810"/>
                <a:gd name="T28" fmla="*/ 405 w 810"/>
                <a:gd name="T29" fmla="*/ 798 h 810"/>
                <a:gd name="T30" fmla="*/ 683 w 810"/>
                <a:gd name="T31" fmla="*/ 683 h 810"/>
                <a:gd name="T32" fmla="*/ 798 w 810"/>
                <a:gd name="T33" fmla="*/ 405 h 810"/>
                <a:gd name="T34" fmla="*/ 683 w 810"/>
                <a:gd name="T35" fmla="*/ 127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0" h="810">
                  <a:moveTo>
                    <a:pt x="405" y="0"/>
                  </a:moveTo>
                  <a:cubicBezTo>
                    <a:pt x="517" y="0"/>
                    <a:pt x="618" y="45"/>
                    <a:pt x="691" y="118"/>
                  </a:cubicBezTo>
                  <a:cubicBezTo>
                    <a:pt x="765" y="192"/>
                    <a:pt x="810" y="293"/>
                    <a:pt x="810" y="405"/>
                  </a:cubicBezTo>
                  <a:cubicBezTo>
                    <a:pt x="810" y="517"/>
                    <a:pt x="765" y="618"/>
                    <a:pt x="691" y="691"/>
                  </a:cubicBezTo>
                  <a:cubicBezTo>
                    <a:pt x="618" y="765"/>
                    <a:pt x="517" y="810"/>
                    <a:pt x="405" y="810"/>
                  </a:cubicBezTo>
                  <a:cubicBezTo>
                    <a:pt x="293" y="810"/>
                    <a:pt x="192" y="765"/>
                    <a:pt x="118" y="691"/>
                  </a:cubicBezTo>
                  <a:cubicBezTo>
                    <a:pt x="45" y="618"/>
                    <a:pt x="0" y="517"/>
                    <a:pt x="0" y="405"/>
                  </a:cubicBezTo>
                  <a:cubicBezTo>
                    <a:pt x="0" y="293"/>
                    <a:pt x="45" y="192"/>
                    <a:pt x="118" y="118"/>
                  </a:cubicBezTo>
                  <a:cubicBezTo>
                    <a:pt x="192" y="45"/>
                    <a:pt x="293" y="0"/>
                    <a:pt x="405" y="0"/>
                  </a:cubicBezTo>
                  <a:close/>
                  <a:moveTo>
                    <a:pt x="683" y="127"/>
                  </a:moveTo>
                  <a:cubicBezTo>
                    <a:pt x="612" y="55"/>
                    <a:pt x="514" y="11"/>
                    <a:pt x="405" y="11"/>
                  </a:cubicBezTo>
                  <a:cubicBezTo>
                    <a:pt x="296" y="11"/>
                    <a:pt x="198" y="55"/>
                    <a:pt x="127" y="127"/>
                  </a:cubicBezTo>
                  <a:cubicBezTo>
                    <a:pt x="56" y="198"/>
                    <a:pt x="12" y="296"/>
                    <a:pt x="12" y="405"/>
                  </a:cubicBezTo>
                  <a:cubicBezTo>
                    <a:pt x="12" y="513"/>
                    <a:pt x="56" y="612"/>
                    <a:pt x="127" y="683"/>
                  </a:cubicBezTo>
                  <a:cubicBezTo>
                    <a:pt x="198" y="754"/>
                    <a:pt x="296" y="798"/>
                    <a:pt x="405" y="798"/>
                  </a:cubicBezTo>
                  <a:cubicBezTo>
                    <a:pt x="514" y="798"/>
                    <a:pt x="612" y="754"/>
                    <a:pt x="683" y="683"/>
                  </a:cubicBezTo>
                  <a:cubicBezTo>
                    <a:pt x="754" y="612"/>
                    <a:pt x="798" y="513"/>
                    <a:pt x="798" y="405"/>
                  </a:cubicBezTo>
                  <a:cubicBezTo>
                    <a:pt x="798" y="296"/>
                    <a:pt x="754" y="198"/>
                    <a:pt x="683" y="12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3274367" y="1472970"/>
              <a:ext cx="707187" cy="708147"/>
            </a:xfrm>
            <a:custGeom>
              <a:avLst/>
              <a:gdLst>
                <a:gd name="T0" fmla="*/ 405 w 810"/>
                <a:gd name="T1" fmla="*/ 0 h 810"/>
                <a:gd name="T2" fmla="*/ 691 w 810"/>
                <a:gd name="T3" fmla="*/ 118 h 810"/>
                <a:gd name="T4" fmla="*/ 810 w 810"/>
                <a:gd name="T5" fmla="*/ 405 h 810"/>
                <a:gd name="T6" fmla="*/ 691 w 810"/>
                <a:gd name="T7" fmla="*/ 691 h 810"/>
                <a:gd name="T8" fmla="*/ 405 w 810"/>
                <a:gd name="T9" fmla="*/ 810 h 810"/>
                <a:gd name="T10" fmla="*/ 118 w 810"/>
                <a:gd name="T11" fmla="*/ 691 h 810"/>
                <a:gd name="T12" fmla="*/ 0 w 810"/>
                <a:gd name="T13" fmla="*/ 405 h 810"/>
                <a:gd name="T14" fmla="*/ 118 w 810"/>
                <a:gd name="T15" fmla="*/ 118 h 810"/>
                <a:gd name="T16" fmla="*/ 405 w 810"/>
                <a:gd name="T17" fmla="*/ 0 h 810"/>
                <a:gd name="T18" fmla="*/ 683 w 810"/>
                <a:gd name="T19" fmla="*/ 127 h 810"/>
                <a:gd name="T20" fmla="*/ 405 w 810"/>
                <a:gd name="T21" fmla="*/ 11 h 810"/>
                <a:gd name="T22" fmla="*/ 127 w 810"/>
                <a:gd name="T23" fmla="*/ 127 h 810"/>
                <a:gd name="T24" fmla="*/ 12 w 810"/>
                <a:gd name="T25" fmla="*/ 405 h 810"/>
                <a:gd name="T26" fmla="*/ 127 w 810"/>
                <a:gd name="T27" fmla="*/ 683 h 810"/>
                <a:gd name="T28" fmla="*/ 405 w 810"/>
                <a:gd name="T29" fmla="*/ 798 h 810"/>
                <a:gd name="T30" fmla="*/ 683 w 810"/>
                <a:gd name="T31" fmla="*/ 683 h 810"/>
                <a:gd name="T32" fmla="*/ 798 w 810"/>
                <a:gd name="T33" fmla="*/ 405 h 810"/>
                <a:gd name="T34" fmla="*/ 683 w 810"/>
                <a:gd name="T35" fmla="*/ 127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0" h="810">
                  <a:moveTo>
                    <a:pt x="405" y="0"/>
                  </a:moveTo>
                  <a:cubicBezTo>
                    <a:pt x="517" y="0"/>
                    <a:pt x="618" y="45"/>
                    <a:pt x="691" y="118"/>
                  </a:cubicBezTo>
                  <a:cubicBezTo>
                    <a:pt x="765" y="192"/>
                    <a:pt x="810" y="293"/>
                    <a:pt x="810" y="405"/>
                  </a:cubicBezTo>
                  <a:cubicBezTo>
                    <a:pt x="810" y="517"/>
                    <a:pt x="765" y="618"/>
                    <a:pt x="691" y="691"/>
                  </a:cubicBezTo>
                  <a:cubicBezTo>
                    <a:pt x="618" y="764"/>
                    <a:pt x="517" y="810"/>
                    <a:pt x="405" y="810"/>
                  </a:cubicBezTo>
                  <a:cubicBezTo>
                    <a:pt x="293" y="810"/>
                    <a:pt x="192" y="764"/>
                    <a:pt x="118" y="691"/>
                  </a:cubicBezTo>
                  <a:cubicBezTo>
                    <a:pt x="45" y="618"/>
                    <a:pt x="0" y="517"/>
                    <a:pt x="0" y="405"/>
                  </a:cubicBezTo>
                  <a:cubicBezTo>
                    <a:pt x="0" y="293"/>
                    <a:pt x="45" y="192"/>
                    <a:pt x="118" y="118"/>
                  </a:cubicBezTo>
                  <a:cubicBezTo>
                    <a:pt x="192" y="45"/>
                    <a:pt x="293" y="0"/>
                    <a:pt x="405" y="0"/>
                  </a:cubicBezTo>
                  <a:close/>
                  <a:moveTo>
                    <a:pt x="683" y="127"/>
                  </a:moveTo>
                  <a:cubicBezTo>
                    <a:pt x="612" y="55"/>
                    <a:pt x="514" y="11"/>
                    <a:pt x="405" y="11"/>
                  </a:cubicBezTo>
                  <a:cubicBezTo>
                    <a:pt x="296" y="11"/>
                    <a:pt x="198" y="55"/>
                    <a:pt x="127" y="127"/>
                  </a:cubicBezTo>
                  <a:cubicBezTo>
                    <a:pt x="56" y="198"/>
                    <a:pt x="12" y="296"/>
                    <a:pt x="12" y="405"/>
                  </a:cubicBezTo>
                  <a:cubicBezTo>
                    <a:pt x="12" y="513"/>
                    <a:pt x="56" y="612"/>
                    <a:pt x="127" y="683"/>
                  </a:cubicBezTo>
                  <a:cubicBezTo>
                    <a:pt x="198" y="754"/>
                    <a:pt x="296" y="798"/>
                    <a:pt x="405" y="798"/>
                  </a:cubicBezTo>
                  <a:cubicBezTo>
                    <a:pt x="514" y="798"/>
                    <a:pt x="612" y="754"/>
                    <a:pt x="683" y="683"/>
                  </a:cubicBezTo>
                  <a:cubicBezTo>
                    <a:pt x="754" y="612"/>
                    <a:pt x="798" y="513"/>
                    <a:pt x="798" y="405"/>
                  </a:cubicBezTo>
                  <a:cubicBezTo>
                    <a:pt x="798" y="296"/>
                    <a:pt x="754" y="198"/>
                    <a:pt x="683" y="12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037510" y="2438276"/>
              <a:ext cx="3180902" cy="1592850"/>
            </a:xfrm>
            <a:custGeom>
              <a:avLst/>
              <a:gdLst>
                <a:gd name="T0" fmla="*/ 1821 w 3642"/>
                <a:gd name="T1" fmla="*/ 0 h 1821"/>
                <a:gd name="T2" fmla="*/ 3109 w 3642"/>
                <a:gd name="T3" fmla="*/ 533 h 1821"/>
                <a:gd name="T4" fmla="*/ 3642 w 3642"/>
                <a:gd name="T5" fmla="*/ 1821 h 1821"/>
                <a:gd name="T6" fmla="*/ 3619 w 3642"/>
                <a:gd name="T7" fmla="*/ 1821 h 1821"/>
                <a:gd name="T8" fmla="*/ 3092 w 3642"/>
                <a:gd name="T9" fmla="*/ 550 h 1821"/>
                <a:gd name="T10" fmla="*/ 1821 w 3642"/>
                <a:gd name="T11" fmla="*/ 23 h 1821"/>
                <a:gd name="T12" fmla="*/ 550 w 3642"/>
                <a:gd name="T13" fmla="*/ 550 h 1821"/>
                <a:gd name="T14" fmla="*/ 23 w 3642"/>
                <a:gd name="T15" fmla="*/ 1821 h 1821"/>
                <a:gd name="T16" fmla="*/ 0 w 3642"/>
                <a:gd name="T17" fmla="*/ 1821 h 1821"/>
                <a:gd name="T18" fmla="*/ 533 w 3642"/>
                <a:gd name="T19" fmla="*/ 533 h 1821"/>
                <a:gd name="T20" fmla="*/ 1821 w 3642"/>
                <a:gd name="T21" fmla="*/ 0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2" h="1821">
                  <a:moveTo>
                    <a:pt x="1821" y="0"/>
                  </a:moveTo>
                  <a:cubicBezTo>
                    <a:pt x="2324" y="0"/>
                    <a:pt x="2779" y="204"/>
                    <a:pt x="3109" y="533"/>
                  </a:cubicBezTo>
                  <a:cubicBezTo>
                    <a:pt x="3438" y="863"/>
                    <a:pt x="3642" y="1318"/>
                    <a:pt x="3642" y="1821"/>
                  </a:cubicBezTo>
                  <a:cubicBezTo>
                    <a:pt x="3619" y="1821"/>
                    <a:pt x="3619" y="1821"/>
                    <a:pt x="3619" y="1821"/>
                  </a:cubicBezTo>
                  <a:cubicBezTo>
                    <a:pt x="3619" y="1324"/>
                    <a:pt x="3417" y="875"/>
                    <a:pt x="3092" y="550"/>
                  </a:cubicBezTo>
                  <a:cubicBezTo>
                    <a:pt x="2767" y="224"/>
                    <a:pt x="2317" y="23"/>
                    <a:pt x="1821" y="23"/>
                  </a:cubicBezTo>
                  <a:cubicBezTo>
                    <a:pt x="1325" y="23"/>
                    <a:pt x="875" y="224"/>
                    <a:pt x="550" y="550"/>
                  </a:cubicBezTo>
                  <a:cubicBezTo>
                    <a:pt x="224" y="875"/>
                    <a:pt x="23" y="1324"/>
                    <a:pt x="23" y="1821"/>
                  </a:cubicBezTo>
                  <a:cubicBezTo>
                    <a:pt x="0" y="1821"/>
                    <a:pt x="0" y="1821"/>
                    <a:pt x="0" y="1821"/>
                  </a:cubicBezTo>
                  <a:cubicBezTo>
                    <a:pt x="0" y="1318"/>
                    <a:pt x="204" y="863"/>
                    <a:pt x="533" y="533"/>
                  </a:cubicBezTo>
                  <a:cubicBezTo>
                    <a:pt x="863" y="204"/>
                    <a:pt x="1318" y="0"/>
                    <a:pt x="182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1062609" y="3677052"/>
              <a:ext cx="707187" cy="709107"/>
            </a:xfrm>
            <a:custGeom>
              <a:avLst/>
              <a:gdLst>
                <a:gd name="T0" fmla="*/ 405 w 810"/>
                <a:gd name="T1" fmla="*/ 0 h 810"/>
                <a:gd name="T2" fmla="*/ 692 w 810"/>
                <a:gd name="T3" fmla="*/ 119 h 810"/>
                <a:gd name="T4" fmla="*/ 810 w 810"/>
                <a:gd name="T5" fmla="*/ 405 h 810"/>
                <a:gd name="T6" fmla="*/ 692 w 810"/>
                <a:gd name="T7" fmla="*/ 691 h 810"/>
                <a:gd name="T8" fmla="*/ 405 w 810"/>
                <a:gd name="T9" fmla="*/ 810 h 810"/>
                <a:gd name="T10" fmla="*/ 119 w 810"/>
                <a:gd name="T11" fmla="*/ 691 h 810"/>
                <a:gd name="T12" fmla="*/ 0 w 810"/>
                <a:gd name="T13" fmla="*/ 405 h 810"/>
                <a:gd name="T14" fmla="*/ 119 w 810"/>
                <a:gd name="T15" fmla="*/ 119 h 810"/>
                <a:gd name="T16" fmla="*/ 405 w 810"/>
                <a:gd name="T17" fmla="*/ 0 h 810"/>
                <a:gd name="T18" fmla="*/ 683 w 810"/>
                <a:gd name="T19" fmla="*/ 127 h 810"/>
                <a:gd name="T20" fmla="*/ 405 w 810"/>
                <a:gd name="T21" fmla="*/ 12 h 810"/>
                <a:gd name="T22" fmla="*/ 127 w 810"/>
                <a:gd name="T23" fmla="*/ 127 h 810"/>
                <a:gd name="T24" fmla="*/ 12 w 810"/>
                <a:gd name="T25" fmla="*/ 405 h 810"/>
                <a:gd name="T26" fmla="*/ 127 w 810"/>
                <a:gd name="T27" fmla="*/ 683 h 810"/>
                <a:gd name="T28" fmla="*/ 405 w 810"/>
                <a:gd name="T29" fmla="*/ 798 h 810"/>
                <a:gd name="T30" fmla="*/ 683 w 810"/>
                <a:gd name="T31" fmla="*/ 683 h 810"/>
                <a:gd name="T32" fmla="*/ 798 w 810"/>
                <a:gd name="T33" fmla="*/ 405 h 810"/>
                <a:gd name="T34" fmla="*/ 683 w 810"/>
                <a:gd name="T35" fmla="*/ 127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0" h="810">
                  <a:moveTo>
                    <a:pt x="405" y="0"/>
                  </a:moveTo>
                  <a:cubicBezTo>
                    <a:pt x="517" y="0"/>
                    <a:pt x="618" y="45"/>
                    <a:pt x="692" y="119"/>
                  </a:cubicBezTo>
                  <a:cubicBezTo>
                    <a:pt x="765" y="192"/>
                    <a:pt x="810" y="293"/>
                    <a:pt x="810" y="405"/>
                  </a:cubicBezTo>
                  <a:cubicBezTo>
                    <a:pt x="810" y="517"/>
                    <a:pt x="765" y="618"/>
                    <a:pt x="692" y="691"/>
                  </a:cubicBezTo>
                  <a:cubicBezTo>
                    <a:pt x="618" y="765"/>
                    <a:pt x="517" y="810"/>
                    <a:pt x="405" y="810"/>
                  </a:cubicBezTo>
                  <a:cubicBezTo>
                    <a:pt x="293" y="810"/>
                    <a:pt x="192" y="765"/>
                    <a:pt x="119" y="691"/>
                  </a:cubicBezTo>
                  <a:cubicBezTo>
                    <a:pt x="45" y="618"/>
                    <a:pt x="0" y="517"/>
                    <a:pt x="0" y="405"/>
                  </a:cubicBezTo>
                  <a:cubicBezTo>
                    <a:pt x="0" y="293"/>
                    <a:pt x="45" y="192"/>
                    <a:pt x="119" y="119"/>
                  </a:cubicBezTo>
                  <a:cubicBezTo>
                    <a:pt x="192" y="45"/>
                    <a:pt x="293" y="0"/>
                    <a:pt x="405" y="0"/>
                  </a:cubicBezTo>
                  <a:close/>
                  <a:moveTo>
                    <a:pt x="683" y="127"/>
                  </a:moveTo>
                  <a:cubicBezTo>
                    <a:pt x="612" y="56"/>
                    <a:pt x="514" y="12"/>
                    <a:pt x="405" y="12"/>
                  </a:cubicBezTo>
                  <a:cubicBezTo>
                    <a:pt x="296" y="12"/>
                    <a:pt x="198" y="56"/>
                    <a:pt x="127" y="127"/>
                  </a:cubicBezTo>
                  <a:cubicBezTo>
                    <a:pt x="56" y="198"/>
                    <a:pt x="12" y="296"/>
                    <a:pt x="12" y="405"/>
                  </a:cubicBezTo>
                  <a:cubicBezTo>
                    <a:pt x="12" y="514"/>
                    <a:pt x="56" y="612"/>
                    <a:pt x="127" y="683"/>
                  </a:cubicBezTo>
                  <a:cubicBezTo>
                    <a:pt x="198" y="754"/>
                    <a:pt x="296" y="798"/>
                    <a:pt x="405" y="798"/>
                  </a:cubicBezTo>
                  <a:cubicBezTo>
                    <a:pt x="514" y="798"/>
                    <a:pt x="612" y="754"/>
                    <a:pt x="683" y="683"/>
                  </a:cubicBezTo>
                  <a:cubicBezTo>
                    <a:pt x="754" y="612"/>
                    <a:pt x="798" y="514"/>
                    <a:pt x="798" y="405"/>
                  </a:cubicBezTo>
                  <a:cubicBezTo>
                    <a:pt x="798" y="296"/>
                    <a:pt x="754" y="198"/>
                    <a:pt x="683" y="12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2"/>
            <p:cNvSpPr>
              <a:spLocks noEditPoints="1"/>
            </p:cNvSpPr>
            <p:nvPr/>
          </p:nvSpPr>
          <p:spPr bwMode="auto">
            <a:xfrm>
              <a:off x="4831715" y="2118746"/>
              <a:ext cx="707187" cy="709107"/>
            </a:xfrm>
            <a:custGeom>
              <a:avLst/>
              <a:gdLst>
                <a:gd name="T0" fmla="*/ 405 w 810"/>
                <a:gd name="T1" fmla="*/ 0 h 811"/>
                <a:gd name="T2" fmla="*/ 692 w 810"/>
                <a:gd name="T3" fmla="*/ 119 h 811"/>
                <a:gd name="T4" fmla="*/ 810 w 810"/>
                <a:gd name="T5" fmla="*/ 405 h 811"/>
                <a:gd name="T6" fmla="*/ 692 w 810"/>
                <a:gd name="T7" fmla="*/ 692 h 811"/>
                <a:gd name="T8" fmla="*/ 405 w 810"/>
                <a:gd name="T9" fmla="*/ 811 h 811"/>
                <a:gd name="T10" fmla="*/ 119 w 810"/>
                <a:gd name="T11" fmla="*/ 692 h 811"/>
                <a:gd name="T12" fmla="*/ 0 w 810"/>
                <a:gd name="T13" fmla="*/ 405 h 811"/>
                <a:gd name="T14" fmla="*/ 119 w 810"/>
                <a:gd name="T15" fmla="*/ 119 h 811"/>
                <a:gd name="T16" fmla="*/ 405 w 810"/>
                <a:gd name="T17" fmla="*/ 0 h 811"/>
                <a:gd name="T18" fmla="*/ 683 w 810"/>
                <a:gd name="T19" fmla="*/ 127 h 811"/>
                <a:gd name="T20" fmla="*/ 405 w 810"/>
                <a:gd name="T21" fmla="*/ 12 h 811"/>
                <a:gd name="T22" fmla="*/ 127 w 810"/>
                <a:gd name="T23" fmla="*/ 127 h 811"/>
                <a:gd name="T24" fmla="*/ 12 w 810"/>
                <a:gd name="T25" fmla="*/ 405 h 811"/>
                <a:gd name="T26" fmla="*/ 127 w 810"/>
                <a:gd name="T27" fmla="*/ 684 h 811"/>
                <a:gd name="T28" fmla="*/ 405 w 810"/>
                <a:gd name="T29" fmla="*/ 799 h 811"/>
                <a:gd name="T30" fmla="*/ 683 w 810"/>
                <a:gd name="T31" fmla="*/ 684 h 811"/>
                <a:gd name="T32" fmla="*/ 799 w 810"/>
                <a:gd name="T33" fmla="*/ 405 h 811"/>
                <a:gd name="T34" fmla="*/ 683 w 810"/>
                <a:gd name="T35" fmla="*/ 127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0" h="811">
                  <a:moveTo>
                    <a:pt x="405" y="0"/>
                  </a:moveTo>
                  <a:cubicBezTo>
                    <a:pt x="517" y="0"/>
                    <a:pt x="618" y="46"/>
                    <a:pt x="692" y="119"/>
                  </a:cubicBezTo>
                  <a:cubicBezTo>
                    <a:pt x="765" y="192"/>
                    <a:pt x="810" y="294"/>
                    <a:pt x="810" y="405"/>
                  </a:cubicBezTo>
                  <a:cubicBezTo>
                    <a:pt x="810" y="517"/>
                    <a:pt x="765" y="619"/>
                    <a:pt x="692" y="692"/>
                  </a:cubicBezTo>
                  <a:cubicBezTo>
                    <a:pt x="618" y="765"/>
                    <a:pt x="517" y="811"/>
                    <a:pt x="405" y="811"/>
                  </a:cubicBezTo>
                  <a:cubicBezTo>
                    <a:pt x="293" y="811"/>
                    <a:pt x="192" y="765"/>
                    <a:pt x="119" y="692"/>
                  </a:cubicBezTo>
                  <a:cubicBezTo>
                    <a:pt x="45" y="619"/>
                    <a:pt x="0" y="517"/>
                    <a:pt x="0" y="405"/>
                  </a:cubicBezTo>
                  <a:cubicBezTo>
                    <a:pt x="0" y="294"/>
                    <a:pt x="45" y="192"/>
                    <a:pt x="119" y="119"/>
                  </a:cubicBezTo>
                  <a:cubicBezTo>
                    <a:pt x="192" y="46"/>
                    <a:pt x="293" y="0"/>
                    <a:pt x="405" y="0"/>
                  </a:cubicBezTo>
                  <a:close/>
                  <a:moveTo>
                    <a:pt x="683" y="127"/>
                  </a:moveTo>
                  <a:cubicBezTo>
                    <a:pt x="612" y="56"/>
                    <a:pt x="514" y="12"/>
                    <a:pt x="405" y="12"/>
                  </a:cubicBezTo>
                  <a:cubicBezTo>
                    <a:pt x="297" y="12"/>
                    <a:pt x="198" y="56"/>
                    <a:pt x="127" y="127"/>
                  </a:cubicBezTo>
                  <a:cubicBezTo>
                    <a:pt x="56" y="198"/>
                    <a:pt x="12" y="297"/>
                    <a:pt x="12" y="405"/>
                  </a:cubicBezTo>
                  <a:cubicBezTo>
                    <a:pt x="12" y="514"/>
                    <a:pt x="56" y="612"/>
                    <a:pt x="127" y="684"/>
                  </a:cubicBezTo>
                  <a:cubicBezTo>
                    <a:pt x="198" y="755"/>
                    <a:pt x="297" y="799"/>
                    <a:pt x="405" y="799"/>
                  </a:cubicBezTo>
                  <a:cubicBezTo>
                    <a:pt x="514" y="799"/>
                    <a:pt x="612" y="755"/>
                    <a:pt x="683" y="684"/>
                  </a:cubicBezTo>
                  <a:cubicBezTo>
                    <a:pt x="755" y="612"/>
                    <a:pt x="799" y="514"/>
                    <a:pt x="799" y="405"/>
                  </a:cubicBezTo>
                  <a:cubicBezTo>
                    <a:pt x="799" y="297"/>
                    <a:pt x="755" y="198"/>
                    <a:pt x="683" y="12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Freeform 33"/>
            <p:cNvSpPr>
              <a:spLocks noEditPoints="1"/>
            </p:cNvSpPr>
            <p:nvPr/>
          </p:nvSpPr>
          <p:spPr bwMode="auto">
            <a:xfrm>
              <a:off x="1769796" y="2177278"/>
              <a:ext cx="3707694" cy="1853847"/>
            </a:xfrm>
            <a:custGeom>
              <a:avLst/>
              <a:gdLst>
                <a:gd name="T0" fmla="*/ 300 w 3864"/>
                <a:gd name="T1" fmla="*/ 1932 h 1932"/>
                <a:gd name="T2" fmla="*/ 0 w 3864"/>
                <a:gd name="T3" fmla="*/ 1932 h 1932"/>
                <a:gd name="T4" fmla="*/ 570 w 3864"/>
                <a:gd name="T5" fmla="*/ 566 h 1932"/>
                <a:gd name="T6" fmla="*/ 763 w 3864"/>
                <a:gd name="T7" fmla="*/ 759 h 1932"/>
                <a:gd name="T8" fmla="*/ 3303 w 3864"/>
                <a:gd name="T9" fmla="*/ 565 h 1932"/>
                <a:gd name="T10" fmla="*/ 3095 w 3864"/>
                <a:gd name="T11" fmla="*/ 775 h 1932"/>
                <a:gd name="T12" fmla="*/ 3573 w 3864"/>
                <a:gd name="T13" fmla="*/ 1932 h 1932"/>
                <a:gd name="T14" fmla="*/ 3864 w 3864"/>
                <a:gd name="T15" fmla="*/ 1932 h 1932"/>
                <a:gd name="T16" fmla="*/ 1937 w 3864"/>
                <a:gd name="T17" fmla="*/ 0 h 1932"/>
                <a:gd name="T18" fmla="*/ 1937 w 3864"/>
                <a:gd name="T19" fmla="*/ 283 h 1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64" h="1932">
                  <a:moveTo>
                    <a:pt x="300" y="1932"/>
                  </a:moveTo>
                  <a:lnTo>
                    <a:pt x="0" y="1932"/>
                  </a:lnTo>
                  <a:moveTo>
                    <a:pt x="570" y="566"/>
                  </a:moveTo>
                  <a:lnTo>
                    <a:pt x="763" y="759"/>
                  </a:lnTo>
                  <a:moveTo>
                    <a:pt x="3303" y="565"/>
                  </a:moveTo>
                  <a:lnTo>
                    <a:pt x="3095" y="775"/>
                  </a:lnTo>
                  <a:moveTo>
                    <a:pt x="3573" y="1932"/>
                  </a:moveTo>
                  <a:lnTo>
                    <a:pt x="3864" y="1932"/>
                  </a:lnTo>
                  <a:moveTo>
                    <a:pt x="1937" y="0"/>
                  </a:moveTo>
                  <a:lnTo>
                    <a:pt x="1937" y="283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938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Oval 34"/>
            <p:cNvSpPr>
              <a:spLocks noChangeArrowheads="1"/>
            </p:cNvSpPr>
            <p:nvPr/>
          </p:nvSpPr>
          <p:spPr bwMode="auto">
            <a:xfrm>
              <a:off x="3602533" y="2422923"/>
              <a:ext cx="5085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Oval 35"/>
            <p:cNvSpPr>
              <a:spLocks noChangeArrowheads="1"/>
            </p:cNvSpPr>
            <p:nvPr/>
          </p:nvSpPr>
          <p:spPr bwMode="auto">
            <a:xfrm>
              <a:off x="2483700" y="2888304"/>
              <a:ext cx="51816" cy="508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Oval 36"/>
            <p:cNvSpPr>
              <a:spLocks noChangeArrowheads="1"/>
            </p:cNvSpPr>
            <p:nvPr/>
          </p:nvSpPr>
          <p:spPr bwMode="auto">
            <a:xfrm>
              <a:off x="4718488" y="2888304"/>
              <a:ext cx="50856" cy="508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7"/>
            <p:cNvSpPr>
              <a:spLocks noChangeArrowheads="1"/>
            </p:cNvSpPr>
            <p:nvPr/>
          </p:nvSpPr>
          <p:spPr bwMode="auto">
            <a:xfrm>
              <a:off x="2022157" y="4005218"/>
              <a:ext cx="5085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Oval 38"/>
            <p:cNvSpPr>
              <a:spLocks noChangeArrowheads="1"/>
            </p:cNvSpPr>
            <p:nvPr/>
          </p:nvSpPr>
          <p:spPr bwMode="auto">
            <a:xfrm>
              <a:off x="5182909" y="4005218"/>
              <a:ext cx="5181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9"/>
            <p:cNvSpPr>
              <a:spLocks noChangeArrowheads="1"/>
            </p:cNvSpPr>
            <p:nvPr/>
          </p:nvSpPr>
          <p:spPr bwMode="auto">
            <a:xfrm>
              <a:off x="3602533" y="2155209"/>
              <a:ext cx="5085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40"/>
            <p:cNvSpPr>
              <a:spLocks noChangeArrowheads="1"/>
            </p:cNvSpPr>
            <p:nvPr/>
          </p:nvSpPr>
          <p:spPr bwMode="auto">
            <a:xfrm>
              <a:off x="4909438" y="2698313"/>
              <a:ext cx="51816" cy="508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Oval 41"/>
            <p:cNvSpPr>
              <a:spLocks noChangeArrowheads="1"/>
            </p:cNvSpPr>
            <p:nvPr/>
          </p:nvSpPr>
          <p:spPr bwMode="auto">
            <a:xfrm>
              <a:off x="2294669" y="2697354"/>
              <a:ext cx="5085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42"/>
            <p:cNvSpPr>
              <a:spLocks noChangeArrowheads="1"/>
            </p:cNvSpPr>
            <p:nvPr/>
          </p:nvSpPr>
          <p:spPr bwMode="auto">
            <a:xfrm>
              <a:off x="1744848" y="4005218"/>
              <a:ext cx="5181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5450623" y="4005218"/>
              <a:ext cx="51816" cy="518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78301" y="4089468"/>
              <a:ext cx="441745" cy="237806"/>
              <a:chOff x="3684588" y="3324226"/>
              <a:chExt cx="2816225" cy="15160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6494463" y="4838701"/>
                <a:ext cx="6350" cy="1588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  <a:gd name="T6" fmla="*/ 3 w 4"/>
                  <a:gd name="T7" fmla="*/ 0 h 1"/>
                  <a:gd name="T8" fmla="*/ 4 w 4"/>
                  <a:gd name="T9" fmla="*/ 0 h 1"/>
                  <a:gd name="T10" fmla="*/ 4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3684588" y="3324226"/>
                <a:ext cx="30163" cy="0"/>
              </a:xfrm>
              <a:custGeom>
                <a:avLst/>
                <a:gdLst>
                  <a:gd name="T0" fmla="*/ 19 w 19"/>
                  <a:gd name="T1" fmla="*/ 0 w 19"/>
                  <a:gd name="T2" fmla="*/ 19 w 19"/>
                  <a:gd name="T3" fmla="*/ 19 w 19"/>
                  <a:gd name="T4" fmla="*/ 19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19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29" y="2115182"/>
            <a:ext cx="762000" cy="75607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59" y="4063576"/>
            <a:ext cx="762000" cy="75607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0" y="1286880"/>
            <a:ext cx="779833" cy="77983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28" y="2138094"/>
            <a:ext cx="762000" cy="75607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98" y="4095976"/>
            <a:ext cx="762000" cy="7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CA" sz="2400" dirty="0"/>
              <a:t>Reconnaissance; </a:t>
            </a:r>
            <a:r>
              <a:rPr lang="en-CA" sz="2400" dirty="0" err="1"/>
              <a:t>Reconnaitre</a:t>
            </a:r>
            <a:r>
              <a:rPr lang="en-CA" sz="2400" dirty="0"/>
              <a:t> les </a:t>
            </a:r>
            <a:r>
              <a:rPr lang="en-CA" sz="2400" dirty="0" err="1"/>
              <a:t>bons</a:t>
            </a:r>
            <a:r>
              <a:rPr lang="en-CA" sz="2400" dirty="0"/>
              <a:t> coups de </a:t>
            </a:r>
            <a:r>
              <a:rPr lang="en-CA" sz="2400" dirty="0" err="1"/>
              <a:t>tous</a:t>
            </a:r>
            <a:endParaRPr lang="en-CA" sz="2400" dirty="0"/>
          </a:p>
          <a:p>
            <a:endParaRPr lang="en-CA" sz="2800" dirty="0"/>
          </a:p>
          <a:p>
            <a:endParaRPr lang="en-CA" sz="2800" dirty="0" smtClean="0"/>
          </a:p>
          <a:p>
            <a:endParaRPr lang="en-CA" sz="2800" dirty="0"/>
          </a:p>
          <a:p>
            <a:endParaRPr lang="en-CA" sz="1600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5039" y="0"/>
            <a:ext cx="10511370" cy="6925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gray">
          <a:xfrm>
            <a:off x="113992" y="5701931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L’appréciation des efforts de vos collègues est un vecteur de motivation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741" y="1376028"/>
            <a:ext cx="2187130" cy="1440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953" y="2200758"/>
            <a:ext cx="3482642" cy="184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548" y="4044958"/>
            <a:ext cx="2812024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L’écoute</a:t>
            </a:r>
            <a:r>
              <a:rPr lang="en-CA" sz="2800" dirty="0" smtClean="0"/>
              <a:t> </a:t>
            </a:r>
            <a:r>
              <a:rPr lang="en-CA" sz="2800" dirty="0" smtClean="0"/>
              <a:t>active </a:t>
            </a:r>
            <a:r>
              <a:rPr lang="en-CA" sz="2800" dirty="0"/>
              <a:t>: </a:t>
            </a:r>
            <a:r>
              <a:rPr lang="en-CA" sz="2800" dirty="0" err="1"/>
              <a:t>Vecteur</a:t>
            </a:r>
            <a:r>
              <a:rPr lang="en-CA" sz="2800" dirty="0"/>
              <a:t> de collaboration</a:t>
            </a:r>
          </a:p>
          <a:p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Poser des questions </a:t>
            </a:r>
            <a:r>
              <a:rPr lang="en-CA" dirty="0" err="1" smtClean="0"/>
              <a:t>ouvertes</a:t>
            </a:r>
            <a:r>
              <a:rPr lang="en-CA" dirty="0" smtClean="0"/>
              <a:t> et </a:t>
            </a:r>
            <a:r>
              <a:rPr lang="en-CA" dirty="0" err="1" smtClean="0"/>
              <a:t>claires</a:t>
            </a:r>
            <a:endParaRPr lang="en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Comment ...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Pourquoi</a:t>
            </a:r>
            <a:r>
              <a:rPr lang="en-CA" dirty="0"/>
              <a:t> </a:t>
            </a:r>
            <a:r>
              <a:rPr lang="en-CA" dirty="0" smtClean="0"/>
              <a:t>…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Qu’est-ce</a:t>
            </a:r>
            <a:r>
              <a:rPr lang="en-CA" dirty="0" smtClean="0"/>
              <a:t> que …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Reformuler</a:t>
            </a:r>
            <a:r>
              <a:rPr lang="en-CA" dirty="0"/>
              <a:t> </a:t>
            </a:r>
            <a:r>
              <a:rPr lang="en-CA" dirty="0" smtClean="0"/>
              <a:t>et confirmer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Si </a:t>
            </a:r>
            <a:r>
              <a:rPr lang="en-CA" dirty="0" err="1" smtClean="0"/>
              <a:t>j’ai</a:t>
            </a:r>
            <a:r>
              <a:rPr lang="en-CA" dirty="0" smtClean="0"/>
              <a:t> </a:t>
            </a:r>
            <a:r>
              <a:rPr lang="en-CA" dirty="0" err="1" smtClean="0"/>
              <a:t>bien</a:t>
            </a:r>
            <a:r>
              <a:rPr lang="en-CA" dirty="0" smtClean="0"/>
              <a:t> </a:t>
            </a:r>
            <a:r>
              <a:rPr lang="en-CA" dirty="0" err="1" smtClean="0"/>
              <a:t>compris</a:t>
            </a:r>
            <a:r>
              <a:rPr lang="en-CA" dirty="0" smtClean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En</a:t>
            </a:r>
            <a:r>
              <a:rPr lang="en-CA" dirty="0" smtClean="0"/>
              <a:t> </a:t>
            </a:r>
            <a:r>
              <a:rPr lang="en-CA" dirty="0" err="1" smtClean="0"/>
              <a:t>d’autres</a:t>
            </a:r>
            <a:r>
              <a:rPr lang="en-CA" dirty="0" smtClean="0"/>
              <a:t> </a:t>
            </a:r>
            <a:r>
              <a:rPr lang="en-CA" dirty="0" err="1" smtClean="0"/>
              <a:t>termes</a:t>
            </a:r>
            <a:r>
              <a:rPr lang="en-CA" dirty="0" smtClean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Ce que </a:t>
            </a:r>
            <a:r>
              <a:rPr lang="en-CA" dirty="0" err="1" smtClean="0"/>
              <a:t>vous</a:t>
            </a:r>
            <a:r>
              <a:rPr lang="en-CA" dirty="0" smtClean="0"/>
              <a:t> me </a:t>
            </a:r>
            <a:r>
              <a:rPr lang="en-CA" dirty="0" err="1" smtClean="0"/>
              <a:t>dites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Traduire</a:t>
            </a:r>
            <a:r>
              <a:rPr lang="en-CA" dirty="0" smtClean="0"/>
              <a:t> </a:t>
            </a:r>
            <a:r>
              <a:rPr lang="en-CA" dirty="0" err="1" smtClean="0"/>
              <a:t>ce</a:t>
            </a:r>
            <a:r>
              <a:rPr lang="en-CA" dirty="0" smtClean="0"/>
              <a:t> qui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dirty="0" err="1" smtClean="0"/>
              <a:t>dit</a:t>
            </a:r>
            <a:r>
              <a:rPr lang="en-CA" dirty="0" smtClean="0"/>
              <a:t> et </a:t>
            </a:r>
            <a:r>
              <a:rPr lang="en-CA" dirty="0" err="1" smtClean="0"/>
              <a:t>déchiffrer</a:t>
            </a:r>
            <a:r>
              <a:rPr lang="en-CA" dirty="0" smtClean="0"/>
              <a:t> le non-verbal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On y </a:t>
            </a:r>
            <a:r>
              <a:rPr lang="en-CA" dirty="0" err="1" smtClean="0"/>
              <a:t>arrivera</a:t>
            </a:r>
            <a:r>
              <a:rPr lang="en-CA" dirty="0" smtClean="0"/>
              <a:t> </a:t>
            </a:r>
            <a:r>
              <a:rPr lang="en-CA" dirty="0" err="1" smtClean="0"/>
              <a:t>jamais</a:t>
            </a:r>
            <a:r>
              <a:rPr lang="en-CA" dirty="0" smtClean="0"/>
              <a:t>… </a:t>
            </a:r>
            <a:r>
              <a:rPr lang="en-CA" dirty="0" smtClean="0">
                <a:sym typeface="Wingdings" panose="05000000000000000000" pitchFamily="2" charset="2"/>
              </a:rPr>
              <a:t> Stress, trop de </a:t>
            </a:r>
            <a:r>
              <a:rPr lang="en-CA" dirty="0" err="1" smtClean="0">
                <a:sym typeface="Wingdings" panose="05000000000000000000" pitchFamily="2" charset="2"/>
              </a:rPr>
              <a:t>tâches</a:t>
            </a:r>
            <a:endParaRPr lang="en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 smtClean="0"/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4891" y="11027"/>
            <a:ext cx="7154731" cy="6848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gray">
          <a:xfrm>
            <a:off x="399372" y="5650378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Prendre le temps de bien comprendre ce qu’on nous dit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96" y="4657344"/>
            <a:ext cx="3481648" cy="20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6926" y="-6356"/>
            <a:ext cx="6753694" cy="6865944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Quelques</a:t>
            </a:r>
            <a:r>
              <a:rPr lang="en-CA" sz="2800" dirty="0" smtClean="0"/>
              <a:t> </a:t>
            </a:r>
            <a:r>
              <a:rPr lang="en-CA" sz="2800" dirty="0" err="1" smtClean="0"/>
              <a:t>résultats</a:t>
            </a:r>
            <a:r>
              <a:rPr lang="en-CA" sz="2800" dirty="0" smtClean="0"/>
              <a:t> </a:t>
            </a:r>
            <a:r>
              <a:rPr lang="en-CA" sz="2800" dirty="0" err="1" smtClean="0"/>
              <a:t>selon</a:t>
            </a:r>
            <a:r>
              <a:rPr lang="en-CA" sz="2800" dirty="0" smtClean="0"/>
              <a:t> les </a:t>
            </a:r>
            <a:r>
              <a:rPr lang="en-CA" sz="2800" dirty="0" err="1" smtClean="0"/>
              <a:t>indicateurs</a:t>
            </a:r>
            <a:endParaRPr lang="en-CA" sz="2800" dirty="0" smtClean="0"/>
          </a:p>
        </p:txBody>
      </p:sp>
      <p:sp>
        <p:nvSpPr>
          <p:cNvPr id="8" name="Rectangle 7"/>
          <p:cNvSpPr/>
          <p:nvPr/>
        </p:nvSpPr>
        <p:spPr bwMode="gray">
          <a:xfrm>
            <a:off x="420297" y="5484486"/>
            <a:ext cx="4115608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Le succès dépend aussi de la motivation et du « 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happiness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 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level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 » de votre équipe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5883" y="1207363"/>
            <a:ext cx="66582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Productivité en hausse de </a:t>
            </a:r>
            <a:r>
              <a:rPr lang="fr-FR" sz="2400" dirty="0"/>
              <a:t>20% à </a:t>
            </a:r>
            <a:r>
              <a:rPr lang="fr-FR" sz="2400" dirty="0" smtClean="0"/>
              <a:t>70%.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Réduction du temps de cycle </a:t>
            </a:r>
            <a:r>
              <a:rPr lang="fr-FR" sz="2400" dirty="0"/>
              <a:t>de 30% </a:t>
            </a:r>
            <a:r>
              <a:rPr lang="fr-FR" sz="2400" dirty="0" smtClean="0"/>
              <a:t>à 60%.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/>
              <a:t>Nombre de stories en cours (WIP) réduit en dessous du nombre de développeurs</a:t>
            </a:r>
            <a:r>
              <a:rPr lang="fr-FR" sz="2400" dirty="0" smtClean="0"/>
              <a:t>.</a:t>
            </a:r>
            <a:endParaRPr lang="fr-FR" sz="2400" dirty="0"/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Augmentation de la qualité. (Dette technique en baisse)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Réduction </a:t>
            </a:r>
            <a:r>
              <a:rPr lang="fr-FR" sz="2400" dirty="0"/>
              <a:t>des incidents de production de </a:t>
            </a:r>
            <a:r>
              <a:rPr lang="fr-FR" sz="2400" dirty="0" smtClean="0"/>
              <a:t>plus de 50%.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Stabilité dans la planification des itérations.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Ajouts au </a:t>
            </a:r>
            <a:r>
              <a:rPr lang="fr-FR" sz="2400" dirty="0" err="1" smtClean="0"/>
              <a:t>backlog</a:t>
            </a:r>
            <a:r>
              <a:rPr lang="fr-FR" sz="2400" dirty="0" smtClean="0"/>
              <a:t> d’itération limités aux urgences du client.</a:t>
            </a:r>
          </a:p>
          <a:p>
            <a:pPr marL="454819" lvl="1" indent="-257175">
              <a:buFont typeface="Arial" panose="020B0604020202020204" pitchFamily="34" charset="0"/>
              <a:buChar char="•"/>
            </a:pPr>
            <a:r>
              <a:rPr lang="fr-FR" sz="2400" dirty="0" smtClean="0"/>
              <a:t>Niveau de bonheur de l’équipe élevé.</a:t>
            </a:r>
            <a:endParaRPr lang="fr-FR" sz="2400" dirty="0"/>
          </a:p>
          <a:p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7719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>
            <p:custDataLst>
              <p:tags r:id="rId1"/>
            </p:custDataLst>
          </p:nvPr>
        </p:nvGrpSpPr>
        <p:grpSpPr>
          <a:xfrm>
            <a:off x="3011967" y="1233397"/>
            <a:ext cx="8702639" cy="4896684"/>
            <a:chOff x="3013144" y="1221111"/>
            <a:chExt cx="8706040" cy="48985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ADE9DB1-3401-9F45-A84D-31C002FEB508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144" y="1221111"/>
              <a:ext cx="8706040" cy="4898598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33274" y="4006918"/>
              <a:ext cx="1208773" cy="1813160"/>
            </a:xfrm>
            <a:prstGeom prst="rect">
              <a:avLst/>
            </a:prstGeom>
          </p:spPr>
        </p:pic>
      </p:grpSp>
      <p:cxnSp>
        <p:nvCxnSpPr>
          <p:cNvPr id="67" name="Connecteur droit 90"/>
          <p:cNvCxnSpPr/>
          <p:nvPr>
            <p:custDataLst>
              <p:tags r:id="rId2"/>
            </p:custDataLst>
          </p:nvPr>
        </p:nvCxnSpPr>
        <p:spPr>
          <a:xfrm>
            <a:off x="587441" y="4759588"/>
            <a:ext cx="3490636" cy="1034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6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98987" y="2333425"/>
            <a:ext cx="1994417" cy="455744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1599" b="1" dirty="0">
                <a:solidFill>
                  <a:srgbClr val="E31937"/>
                </a:solidFill>
                <a:latin typeface="Arial"/>
                <a:ea typeface="Arial" charset="0"/>
                <a:cs typeface="Arial" charset="0"/>
              </a:rPr>
              <a:t>12,1 milliards CAD</a:t>
            </a:r>
            <a:r>
              <a:rPr lang="fr-CA" sz="1599" dirty="0">
                <a:solidFill>
                  <a:srgbClr val="E31937"/>
                </a:solidFill>
                <a:latin typeface="Arial"/>
                <a:ea typeface="Arial" charset="0"/>
                <a:cs typeface="Arial" charset="0"/>
              </a:rPr>
              <a:t/>
            </a:r>
            <a:br>
              <a:rPr lang="fr-CA" sz="1599" dirty="0">
                <a:solidFill>
                  <a:srgbClr val="E31937"/>
                </a:solidFill>
                <a:latin typeface="Arial"/>
                <a:ea typeface="Arial" charset="0"/>
                <a:cs typeface="Arial" charset="0"/>
              </a:rPr>
            </a:br>
            <a:r>
              <a:rPr lang="fr-CA" sz="1599" dirty="0">
                <a:solidFill>
                  <a:srgbClr val="E31937"/>
                </a:solidFill>
                <a:latin typeface="Arial"/>
                <a:ea typeface="Arial" charset="0"/>
                <a:cs typeface="Arial" charset="0"/>
              </a:rPr>
              <a:t>de revenus</a:t>
            </a:r>
          </a:p>
        </p:txBody>
      </p:sp>
      <p:sp>
        <p:nvSpPr>
          <p:cNvPr id="20" name="Title 6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8989" y="2984989"/>
            <a:ext cx="1727564" cy="418344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1599" b="1" dirty="0">
                <a:solidFill>
                  <a:srgbClr val="991F3D"/>
                </a:solidFill>
                <a:latin typeface="Arial"/>
                <a:ea typeface="Arial" charset="0"/>
                <a:cs typeface="Arial" charset="0"/>
              </a:rPr>
              <a:t>77 500</a:t>
            </a:r>
            <a:r>
              <a:rPr lang="fr-CA" sz="1599" dirty="0">
                <a:solidFill>
                  <a:srgbClr val="991F3D"/>
                </a:solidFill>
                <a:latin typeface="Arial"/>
                <a:ea typeface="Arial" charset="0"/>
                <a:cs typeface="Arial" charset="0"/>
              </a:rPr>
              <a:t> </a:t>
            </a:r>
            <a:br>
              <a:rPr lang="fr-CA" sz="1599" dirty="0">
                <a:solidFill>
                  <a:srgbClr val="991F3D"/>
                </a:solidFill>
                <a:latin typeface="Arial"/>
                <a:ea typeface="Arial" charset="0"/>
                <a:cs typeface="Arial" charset="0"/>
              </a:rPr>
            </a:br>
            <a:r>
              <a:rPr lang="fr-CA" sz="1599" dirty="0">
                <a:solidFill>
                  <a:srgbClr val="991F3D"/>
                </a:solidFill>
                <a:latin typeface="Arial"/>
                <a:ea typeface="Arial" charset="0"/>
                <a:cs typeface="Arial" charset="0"/>
              </a:rPr>
              <a:t>consultants</a:t>
            </a:r>
          </a:p>
        </p:txBody>
      </p:sp>
      <p:sp>
        <p:nvSpPr>
          <p:cNvPr id="21" name="Title 6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98987" y="3598650"/>
            <a:ext cx="1994417" cy="419467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1599" b="1" dirty="0">
                <a:solidFill>
                  <a:srgbClr val="FF6A00"/>
                </a:solidFill>
                <a:latin typeface="Arial"/>
                <a:ea typeface="Arial" charset="0"/>
                <a:cs typeface="Arial" charset="0"/>
              </a:rPr>
              <a:t>40</a:t>
            </a:r>
            <a:r>
              <a:rPr lang="fr-CA" sz="1599" dirty="0">
                <a:solidFill>
                  <a:srgbClr val="FF6A00"/>
                </a:solidFill>
                <a:latin typeface="Arial"/>
                <a:ea typeface="Arial" charset="0"/>
                <a:cs typeface="Arial" charset="0"/>
              </a:rPr>
              <a:t> pays</a:t>
            </a:r>
          </a:p>
          <a:p>
            <a:pPr algn="l" defTabSz="685526">
              <a:lnSpc>
                <a:spcPct val="100000"/>
              </a:lnSpc>
              <a:defRPr/>
            </a:pPr>
            <a:r>
              <a:rPr lang="fr-CA" sz="1599" b="1" dirty="0">
                <a:solidFill>
                  <a:srgbClr val="FF6A00"/>
                </a:solidFill>
                <a:latin typeface="Arial"/>
                <a:ea typeface="Arial" charset="0"/>
                <a:cs typeface="Arial" charset="0"/>
              </a:rPr>
              <a:t>400</a:t>
            </a:r>
            <a:r>
              <a:rPr lang="fr-CA" sz="1599" dirty="0">
                <a:solidFill>
                  <a:srgbClr val="FF6A00"/>
                </a:solidFill>
                <a:latin typeface="Arial"/>
                <a:ea typeface="Arial" charset="0"/>
                <a:cs typeface="Arial" charset="0"/>
              </a:rPr>
              <a:t> emplacements</a:t>
            </a:r>
          </a:p>
        </p:txBody>
      </p:sp>
      <p:sp>
        <p:nvSpPr>
          <p:cNvPr id="23" name="Title 6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98987" y="4228779"/>
            <a:ext cx="3516019" cy="439505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1599" b="1" dirty="0">
                <a:solidFill>
                  <a:srgbClr val="F2A200"/>
                </a:solidFill>
                <a:latin typeface="Arial"/>
              </a:rPr>
              <a:t>5 500</a:t>
            </a:r>
            <a:r>
              <a:rPr lang="fr-CA" sz="1599" dirty="0">
                <a:solidFill>
                  <a:srgbClr val="F2A200"/>
                </a:solidFill>
                <a:latin typeface="Arial"/>
              </a:rPr>
              <a:t> clients à l’échelle mondiale font appel à nos services complets</a:t>
            </a:r>
          </a:p>
        </p:txBody>
      </p:sp>
      <p:sp>
        <p:nvSpPr>
          <p:cNvPr id="97" name="Title 6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98987" y="1053828"/>
            <a:ext cx="3516018" cy="958697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2399" b="1" dirty="0">
                <a:solidFill>
                  <a:srgbClr val="363534"/>
                </a:solidFill>
                <a:latin typeface="Arial"/>
                <a:ea typeface="Arial" charset="0"/>
                <a:cs typeface="Arial" charset="0"/>
              </a:rPr>
              <a:t>Fondée</a:t>
            </a:r>
            <a:r>
              <a:rPr lang="fr-CA" sz="2399" dirty="0">
                <a:solidFill>
                  <a:srgbClr val="363534"/>
                </a:solidFill>
                <a:latin typeface="Arial"/>
                <a:ea typeface="Arial" charset="0"/>
                <a:cs typeface="Arial" charset="0"/>
              </a:rPr>
              <a:t> en 1976</a:t>
            </a:r>
          </a:p>
          <a:p>
            <a:pPr algn="l" defTabSz="685526">
              <a:lnSpc>
                <a:spcPct val="100000"/>
              </a:lnSpc>
              <a:defRPr/>
            </a:pPr>
            <a:r>
              <a:rPr lang="fr-CA" sz="1599" dirty="0">
                <a:solidFill>
                  <a:srgbClr val="363534"/>
                </a:solidFill>
                <a:latin typeface="Arial"/>
                <a:ea typeface="Arial" charset="0"/>
                <a:cs typeface="Arial" charset="0"/>
              </a:rPr>
              <a:t>44 ans de croissance rentable</a:t>
            </a:r>
          </a:p>
        </p:txBody>
      </p:sp>
      <p:sp>
        <p:nvSpPr>
          <p:cNvPr id="6" name="ZoneTexte 5"/>
          <p:cNvSpPr txBox="1"/>
          <p:nvPr>
            <p:custDataLst>
              <p:tags r:id="rId8"/>
            </p:custDataLst>
          </p:nvPr>
        </p:nvSpPr>
        <p:spPr bwMode="auto">
          <a:xfrm>
            <a:off x="13857974" y="3835572"/>
            <a:ext cx="65" cy="2768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>
            <a:spAutoFit/>
          </a:bodyPr>
          <a:lstStyle/>
          <a:p>
            <a:pPr defTabSz="913851">
              <a:defRPr/>
            </a:pPr>
            <a:endParaRPr lang="fr-FR" sz="1799" dirty="0">
              <a:solidFill>
                <a:srgbClr val="363534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28" name="Connecteur droit 27"/>
          <p:cNvCxnSpPr/>
          <p:nvPr>
            <p:custDataLst>
              <p:tags r:id="rId9"/>
            </p:custDataLst>
          </p:nvPr>
        </p:nvCxnSpPr>
        <p:spPr>
          <a:xfrm>
            <a:off x="587441" y="2235996"/>
            <a:ext cx="1763311" cy="882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>
            <p:custDataLst>
              <p:tags r:id="rId10"/>
            </p:custDataLst>
          </p:nvPr>
        </p:nvCxnSpPr>
        <p:spPr>
          <a:xfrm>
            <a:off x="587441" y="2886953"/>
            <a:ext cx="1763311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>
            <p:custDataLst>
              <p:tags r:id="rId11"/>
            </p:custDataLst>
          </p:nvPr>
        </p:nvCxnSpPr>
        <p:spPr>
          <a:xfrm>
            <a:off x="587441" y="3500864"/>
            <a:ext cx="1763311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>
            <p:custDataLst>
              <p:tags r:id="rId12"/>
            </p:custDataLst>
          </p:nvPr>
        </p:nvCxnSpPr>
        <p:spPr>
          <a:xfrm>
            <a:off x="587441" y="4115900"/>
            <a:ext cx="3058805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62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498988" y="4824383"/>
            <a:ext cx="3667242" cy="382306"/>
          </a:xfrm>
          <a:prstGeom prst="rect">
            <a:avLst/>
          </a:prstGeom>
        </p:spPr>
        <p:txBody>
          <a:bodyPr vert="horz" lIns="91383" tIns="45691" rIns="91383" bIns="45691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526">
              <a:lnSpc>
                <a:spcPct val="100000"/>
              </a:lnSpc>
              <a:defRPr/>
            </a:pPr>
            <a:r>
              <a:rPr lang="fr-CA" sz="1599" dirty="0">
                <a:solidFill>
                  <a:srgbClr val="407080"/>
                </a:solidFill>
                <a:latin typeface="Arial"/>
              </a:rPr>
              <a:t>Plus de </a:t>
            </a:r>
            <a:r>
              <a:rPr lang="fr-CA" sz="1599" b="1" dirty="0">
                <a:solidFill>
                  <a:srgbClr val="407080"/>
                </a:solidFill>
                <a:latin typeface="Arial"/>
              </a:rPr>
              <a:t>175</a:t>
            </a:r>
            <a:r>
              <a:rPr lang="fr-CA" sz="1599" dirty="0">
                <a:solidFill>
                  <a:srgbClr val="407080"/>
                </a:solidFill>
                <a:latin typeface="Arial"/>
              </a:rPr>
              <a:t> solutions de propriété intellectuelle desservant </a:t>
            </a:r>
            <a:r>
              <a:rPr lang="fr-CA" sz="1599" b="1" dirty="0">
                <a:solidFill>
                  <a:srgbClr val="407080"/>
                </a:solidFill>
                <a:latin typeface="Arial"/>
              </a:rPr>
              <a:t>50 000</a:t>
            </a:r>
            <a:r>
              <a:rPr lang="fr-CA" sz="1599" dirty="0">
                <a:solidFill>
                  <a:srgbClr val="407080"/>
                </a:solidFill>
                <a:latin typeface="Arial"/>
              </a:rPr>
              <a:t> clients</a:t>
            </a:r>
          </a:p>
        </p:txBody>
      </p:sp>
      <p:cxnSp>
        <p:nvCxnSpPr>
          <p:cNvPr id="65" name="Connecteur droit 90"/>
          <p:cNvCxnSpPr/>
          <p:nvPr>
            <p:custDataLst>
              <p:tags r:id="rId14"/>
            </p:custDataLst>
          </p:nvPr>
        </p:nvCxnSpPr>
        <p:spPr>
          <a:xfrm>
            <a:off x="587441" y="5283928"/>
            <a:ext cx="3490636" cy="1034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hlinkClick r:id="" action="ppaction://noaction"/>
          </p:cNvPr>
          <p:cNvSpPr/>
          <p:nvPr>
            <p:custDataLst>
              <p:tags r:id="rId15"/>
            </p:custDataLst>
          </p:nvPr>
        </p:nvSpPr>
        <p:spPr bwMode="gray">
          <a:xfrm>
            <a:off x="6325325" y="1267006"/>
            <a:ext cx="2282510" cy="26375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3475" tIns="0" rIns="64775" bIns="0" rtlCol="0" anchor="ctr"/>
          <a:lstStyle/>
          <a:p>
            <a:pPr algn="ctr" defTabSz="914034">
              <a:spcBef>
                <a:spcPct val="0"/>
              </a:spcBef>
              <a:buSzPct val="90000"/>
              <a:defRPr/>
            </a:pPr>
            <a:endParaRPr lang="en-CA" sz="1599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88" name="Rectangle 87">
            <a:hlinkClick r:id="" action="ppaction://noaction"/>
          </p:cNvPr>
          <p:cNvSpPr/>
          <p:nvPr>
            <p:custDataLst>
              <p:tags r:id="rId16"/>
            </p:custDataLst>
          </p:nvPr>
        </p:nvSpPr>
        <p:spPr bwMode="gray">
          <a:xfrm>
            <a:off x="8651207" y="2423296"/>
            <a:ext cx="2266950" cy="30014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3475" tIns="0" rIns="64775" bIns="0" rtlCol="0" anchor="ctr"/>
          <a:lstStyle/>
          <a:p>
            <a:pPr algn="ctr" defTabSz="914034">
              <a:spcBef>
                <a:spcPct val="0"/>
              </a:spcBef>
              <a:buSzPct val="90000"/>
              <a:defRPr/>
            </a:pPr>
            <a:endParaRPr lang="en-CA" sz="1599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/>
        <p:txBody>
          <a:bodyPr/>
          <a:lstStyle/>
          <a:p>
            <a:pPr lvl="0"/>
            <a:fld id="{525A3C56-E491-49B2-93F3-63532DF516BC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  <p:custDataLst>
              <p:tags r:id="rId18"/>
            </p:custDataLst>
          </p:nvPr>
        </p:nvSpPr>
        <p:spPr>
          <a:xfrm>
            <a:off x="498987" y="249238"/>
            <a:ext cx="11688251" cy="50323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CGI – Quelques chiffres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02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Quelques</a:t>
            </a:r>
            <a:r>
              <a:rPr lang="en-CA" sz="2800" dirty="0" smtClean="0"/>
              <a:t> </a:t>
            </a:r>
            <a:r>
              <a:rPr lang="en-CA" sz="2800" dirty="0" err="1" smtClean="0"/>
              <a:t>outils</a:t>
            </a:r>
            <a:r>
              <a:rPr lang="en-CA" sz="2800" dirty="0" smtClean="0"/>
              <a:t> </a:t>
            </a:r>
            <a:r>
              <a:rPr lang="en-CA" sz="2800" dirty="0" err="1" smtClean="0"/>
              <a:t>utiles</a:t>
            </a:r>
            <a:endParaRPr lang="en-CA" sz="2800" dirty="0" smtClean="0"/>
          </a:p>
          <a:p>
            <a:endParaRPr lang="en-CA" sz="28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Tableau de </a:t>
            </a:r>
            <a:r>
              <a:rPr lang="en-CA" dirty="0" err="1" smtClean="0"/>
              <a:t>bord</a:t>
            </a:r>
            <a:r>
              <a:rPr lang="en-CA" dirty="0" smtClean="0"/>
              <a:t> / wiki</a:t>
            </a:r>
            <a:endParaRPr lang="en-CA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Team Agreement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err="1" smtClean="0"/>
              <a:t>Activités</a:t>
            </a:r>
            <a:r>
              <a:rPr lang="en-CA" dirty="0" smtClean="0"/>
              <a:t> de Team Building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Notes de </a:t>
            </a:r>
            <a:r>
              <a:rPr lang="en-CA" dirty="0" err="1" smtClean="0"/>
              <a:t>rétrospectives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US" dirty="0">
                <a:hlinkClick r:id="rId3"/>
              </a:rPr>
              <a:t>https://ideaboardz.com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Mood Board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CA" dirty="0" smtClean="0"/>
              <a:t>Rencontre 1 on 1</a:t>
            </a:r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r>
              <a:rPr lang="en-CA" dirty="0" smtClean="0"/>
              <a:t>Lectures </a:t>
            </a:r>
            <a:r>
              <a:rPr lang="en-CA" dirty="0" err="1" smtClean="0"/>
              <a:t>intéressantes</a:t>
            </a:r>
            <a:r>
              <a:rPr lang="en-CA" dirty="0" smtClean="0"/>
              <a:t> :</a:t>
            </a:r>
          </a:p>
          <a:p>
            <a:endParaRPr lang="en-CA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 smtClean="0"/>
              <a:t>Scrum insights for practitioners</a:t>
            </a:r>
            <a:r>
              <a:rPr lang="en-CA" dirty="0"/>
              <a:t/>
            </a:r>
            <a:br>
              <a:rPr lang="en-CA" dirty="0"/>
            </a:br>
            <a:r>
              <a:rPr lang="en-CA" sz="1100" dirty="0" smtClean="0"/>
              <a:t>by </a:t>
            </a:r>
            <a:r>
              <a:rPr lang="en-CA" sz="1000" dirty="0" smtClean="0"/>
              <a:t>Hiren </a:t>
            </a:r>
            <a:r>
              <a:rPr lang="en-CA" sz="1000" dirty="0" err="1" smtClean="0"/>
              <a:t>Doshi</a:t>
            </a:r>
            <a:r>
              <a:rPr lang="en-CA" sz="1000" dirty="0" smtClean="0"/>
              <a:t/>
            </a:r>
            <a:br>
              <a:rPr lang="en-CA" sz="1000" dirty="0" smtClean="0"/>
            </a:br>
            <a:endParaRPr lang="en-CA" sz="1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 smtClean="0"/>
              <a:t>The Five Dysfunctions of a team</a:t>
            </a:r>
            <a:r>
              <a:rPr lang="en-CA" sz="1000" dirty="0"/>
              <a:t/>
            </a:r>
            <a:br>
              <a:rPr lang="en-CA" sz="1000" dirty="0"/>
            </a:br>
            <a:r>
              <a:rPr lang="en-CA" sz="1000" dirty="0" smtClean="0"/>
              <a:t>by Patrick </a:t>
            </a:r>
            <a:r>
              <a:rPr lang="en-CA" sz="1000" dirty="0" err="1" smtClean="0"/>
              <a:t>Lencioni</a:t>
            </a:r>
            <a:r>
              <a:rPr lang="en-CA" sz="1000" dirty="0" smtClean="0"/>
              <a:t/>
            </a:r>
            <a:br>
              <a:rPr lang="en-CA" sz="1000" dirty="0" smtClean="0"/>
            </a:br>
            <a:endParaRPr lang="en-CA" sz="1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 smtClean="0"/>
              <a:t>SCRUM – A pocket guide</a:t>
            </a:r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by Gunther </a:t>
            </a:r>
            <a:r>
              <a:rPr lang="en-CA" sz="1000" dirty="0" err="1" smtClean="0"/>
              <a:t>Verheyen</a:t>
            </a:r>
            <a:endParaRPr lang="en-CA" sz="1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Fixing Your Scrum: Practical Solutions to Common Scrum </a:t>
            </a:r>
            <a:r>
              <a:rPr lang="en-US" dirty="0" smtClean="0"/>
              <a:t>Problems</a:t>
            </a:r>
          </a:p>
          <a:p>
            <a:pPr marL="285750" indent="-285750">
              <a:buFont typeface="Calibri" panose="020F0502020204030204" pitchFamily="34" charset="0"/>
              <a:buChar char="‫"/>
            </a:pPr>
            <a:r>
              <a:rPr lang="en-CA" sz="1000" dirty="0" smtClean="0"/>
              <a:t>by Ryan Ripley, Todd Miller (Scrum.org)</a:t>
            </a:r>
            <a:endParaRPr lang="en-CA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06488" y="0"/>
            <a:ext cx="15207935" cy="6859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132" y="1289056"/>
            <a:ext cx="3423252" cy="4281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3480" y="6108192"/>
            <a:ext cx="118872" cy="24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399372" y="5256334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Soyez original et n’hésitez pas à introduire la « 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gamification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 » dans vos processus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2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 descr="&lt;TITLE&gt;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62003" y="5959702"/>
            <a:ext cx="4195542" cy="117565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CA" sz="1800" i="1" dirty="0" smtClean="0">
                <a:solidFill>
                  <a:schemeClr val="bg1"/>
                </a:solidFill>
              </a:rPr>
              <a:t>CGI Sherbrooke</a:t>
            </a:r>
            <a:endParaRPr lang="en-US" sz="2000" i="1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974" y="6363929"/>
            <a:ext cx="1106129" cy="16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2" y="-1"/>
            <a:ext cx="12565625" cy="8299229"/>
          </a:xfrm>
          <a:prstGeom prst="rect">
            <a:avLst/>
          </a:prstGeom>
        </p:spPr>
      </p:pic>
      <p:sp>
        <p:nvSpPr>
          <p:cNvPr id="6" name="Title 1" descr="&lt;TITLE&gt;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81517" y="2224497"/>
            <a:ext cx="8395270" cy="5357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À </a:t>
            </a:r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vous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maintenant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développer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0" dirty="0" err="1" smtClean="0">
                <a:solidFill>
                  <a:schemeClr val="bg1"/>
                </a:solidFill>
                <a:latin typeface="+mj-lt"/>
              </a:rPr>
              <a:t>vos</a:t>
            </a:r>
            <a:r>
              <a:rPr lang="en-US" sz="3200" i="0" dirty="0" smtClean="0">
                <a:solidFill>
                  <a:schemeClr val="bg1"/>
                </a:solidFill>
                <a:latin typeface="+mj-lt"/>
              </a:rPr>
              <a:t> instincts de</a:t>
            </a:r>
            <a:endParaRPr lang="en-US" sz="3600" i="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4066" y="2693733"/>
            <a:ext cx="4328050" cy="1175657"/>
            <a:chOff x="7620001" y="4249498"/>
            <a:chExt cx="4328050" cy="1175657"/>
          </a:xfrm>
        </p:grpSpPr>
        <p:sp>
          <p:nvSpPr>
            <p:cNvPr id="2" name="Rectangle 1"/>
            <p:cNvSpPr/>
            <p:nvPr/>
          </p:nvSpPr>
          <p:spPr>
            <a:xfrm>
              <a:off x="7620001" y="4347769"/>
              <a:ext cx="4212474" cy="616526"/>
            </a:xfrm>
            <a:prstGeom prst="rect">
              <a:avLst/>
            </a:prstGeom>
            <a:blipFill dpi="0" rotWithShape="1">
              <a:blip r:embed="rId7">
                <a:alphaModFix amt="8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itle 1" descr="&lt;TITLE&gt;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7752509" y="4249498"/>
              <a:ext cx="4195542" cy="1175657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4800" i="0" dirty="0" smtClean="0">
                  <a:solidFill>
                    <a:schemeClr val="bg1"/>
                  </a:solidFill>
                  <a:latin typeface="+mj-lt"/>
                </a:rPr>
                <a:t>Scrum Master!</a:t>
              </a:r>
              <a:endParaRPr lang="en-US" sz="5400" i="0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7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N’hésitez pas à communiquer avec nous!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CA" sz="1600" b="1" dirty="0"/>
              <a:t>E</a:t>
            </a:r>
            <a:r>
              <a:rPr lang="fr-CA" sz="1600" b="1" dirty="0" smtClean="0"/>
              <a:t>ric </a:t>
            </a:r>
            <a:r>
              <a:rPr lang="fr-CA" sz="1600" b="1" dirty="0"/>
              <a:t>Lachapelle</a:t>
            </a:r>
          </a:p>
          <a:p>
            <a:pPr>
              <a:spcBef>
                <a:spcPts val="0"/>
              </a:spcBef>
            </a:pPr>
            <a:r>
              <a:rPr lang="fr-CA" sz="1600" dirty="0" err="1" smtClean="0"/>
              <a:t>Scrum</a:t>
            </a:r>
            <a:r>
              <a:rPr lang="fr-CA" sz="1600" dirty="0" smtClean="0"/>
              <a:t> Master Senior</a:t>
            </a:r>
            <a:endParaRPr lang="fr-CA" sz="1600" dirty="0"/>
          </a:p>
          <a:p>
            <a:r>
              <a:rPr lang="fr-CA" sz="1600" dirty="0"/>
              <a:t>er.lachapelle@cgi.com</a:t>
            </a:r>
          </a:p>
          <a:p>
            <a:r>
              <a:rPr lang="fr-CA" sz="1600" dirty="0" smtClean="0"/>
              <a:t>linkedin.com/</a:t>
            </a:r>
            <a:r>
              <a:rPr lang="fr-CA" sz="1600" dirty="0" err="1" smtClean="0"/>
              <a:t>erlachapelle</a:t>
            </a:r>
            <a:endParaRPr lang="fr-CA" sz="1600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/>
          </p:nvPr>
        </p:nvSpPr>
        <p:spPr>
          <a:xfrm>
            <a:off x="7275209" y="4023185"/>
            <a:ext cx="3759164" cy="2151957"/>
          </a:xfrm>
        </p:spPr>
        <p:txBody>
          <a:bodyPr>
            <a:normAutofit/>
          </a:bodyPr>
          <a:lstStyle/>
          <a:p>
            <a:r>
              <a:rPr lang="fr-CA" sz="1600" b="1" dirty="0" smtClean="0"/>
              <a:t>Paul Laberge</a:t>
            </a:r>
            <a:endParaRPr lang="fr-CA" sz="1600" b="1" dirty="0"/>
          </a:p>
          <a:p>
            <a:pPr>
              <a:spcBef>
                <a:spcPts val="0"/>
              </a:spcBef>
            </a:pPr>
            <a:r>
              <a:rPr lang="fr-CA" sz="1600" dirty="0"/>
              <a:t>Directeur Expert</a:t>
            </a:r>
          </a:p>
          <a:p>
            <a:pPr>
              <a:spcBef>
                <a:spcPts val="0"/>
              </a:spcBef>
            </a:pPr>
            <a:r>
              <a:rPr lang="fr-CA" sz="1600" dirty="0"/>
              <a:t>paul.laberge@cgi.com</a:t>
            </a:r>
          </a:p>
          <a:p>
            <a:r>
              <a:rPr lang="fr-CA" sz="1600" dirty="0"/>
              <a:t>linked.com/</a:t>
            </a:r>
            <a:r>
              <a:rPr lang="fr-CA" sz="1600" dirty="0" err="1"/>
              <a:t>paullaberge</a:t>
            </a:r>
            <a:endParaRPr lang="fr-CA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3C56-E491-49B2-93F3-63532DF516B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997" y="4014470"/>
            <a:ext cx="1080225" cy="108025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2121" y="3928981"/>
            <a:ext cx="1356478" cy="1676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26" y="3925171"/>
            <a:ext cx="1371719" cy="1684166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b="1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5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Quels</a:t>
            </a:r>
            <a:r>
              <a:rPr lang="en-CA" sz="2800" dirty="0" smtClean="0"/>
              <a:t> </a:t>
            </a:r>
            <a:r>
              <a:rPr lang="en-CA" sz="2800" dirty="0" err="1" smtClean="0"/>
              <a:t>sont</a:t>
            </a:r>
            <a:r>
              <a:rPr lang="en-CA" sz="2800" dirty="0" smtClean="0"/>
              <a:t> les </a:t>
            </a:r>
            <a:r>
              <a:rPr lang="en-CA" sz="2800" dirty="0" err="1" smtClean="0"/>
              <a:t>défis</a:t>
            </a:r>
            <a:r>
              <a:rPr lang="en-CA" sz="2800" dirty="0" smtClean="0"/>
              <a:t> du Scrum Master?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5220" y="0"/>
            <a:ext cx="9510440" cy="6859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gray">
          <a:xfrm>
            <a:off x="101597" y="5516800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Apprenez les valeurs de 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Scrum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 : Courage, Focus, Engagement, Respect et Ouverture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8676" y="1103156"/>
            <a:ext cx="6634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Rôles et responsabilités non-définis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Savoir comment aider les membres à bien travailler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Que doit-on améliorer?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Dois-je suivre </a:t>
            </a:r>
            <a:r>
              <a:rPr lang="fr-FR" sz="2000" dirty="0"/>
              <a:t>la performance de l’équipe</a:t>
            </a:r>
            <a:r>
              <a:rPr lang="fr-FR" sz="2000" dirty="0" smtClean="0"/>
              <a:t>?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Comment gérer les perceptions de mon équipe et du client?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sz="2000" dirty="0" smtClean="0"/>
              <a:t>Le «</a:t>
            </a:r>
            <a:r>
              <a:rPr lang="fr-FR" sz="2000" dirty="0" err="1" smtClean="0"/>
              <a:t>Dark</a:t>
            </a:r>
            <a:r>
              <a:rPr lang="fr-FR" sz="2000" dirty="0" smtClean="0"/>
              <a:t> Agile»…</a:t>
            </a:r>
            <a:endParaRPr lang="fr-FR" sz="2000" dirty="0"/>
          </a:p>
          <a:p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88676" y="5906374"/>
            <a:ext cx="6775611" cy="92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* Preuve empirique</a:t>
            </a:r>
            <a:r>
              <a:rPr lang="fr-FR" dirty="0" smtClean="0"/>
              <a:t> </a:t>
            </a:r>
            <a:r>
              <a:rPr lang="fr-FR" dirty="0"/>
              <a:t>est un terme collectif pour désigner </a:t>
            </a:r>
            <a:r>
              <a:rPr lang="fr-FR" dirty="0" smtClean="0"/>
              <a:t>la </a:t>
            </a:r>
            <a:r>
              <a:rPr lang="fr-FR" b="1" dirty="0" smtClean="0"/>
              <a:t>connaissance</a:t>
            </a:r>
            <a:r>
              <a:rPr lang="fr-FR" dirty="0" smtClean="0"/>
              <a:t> ou </a:t>
            </a:r>
            <a:r>
              <a:rPr lang="fr-FR" dirty="0"/>
              <a:t>les sources de la connaissance acquise au moyen </a:t>
            </a:r>
            <a:r>
              <a:rPr lang="fr-FR" dirty="0" smtClean="0"/>
              <a:t>des sens, </a:t>
            </a:r>
            <a:r>
              <a:rPr lang="fr-FR" dirty="0"/>
              <a:t>en particulier par </a:t>
            </a:r>
            <a:r>
              <a:rPr lang="fr-FR" b="1" dirty="0" smtClean="0"/>
              <a:t>l’observation</a:t>
            </a:r>
            <a:r>
              <a:rPr lang="fr-FR" dirty="0"/>
              <a:t> et </a:t>
            </a:r>
            <a:r>
              <a:rPr lang="fr-FR" b="1" dirty="0" smtClean="0"/>
              <a:t>l’expérimentation</a:t>
            </a:r>
            <a:r>
              <a:rPr lang="fr-FR" dirty="0" smtClean="0"/>
              <a:t> - </a:t>
            </a:r>
            <a:r>
              <a:rPr lang="fr-FR" dirty="0" err="1" smtClean="0"/>
              <a:t>Wikipedia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624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7077" y="206477"/>
            <a:ext cx="707922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À quoi </a:t>
            </a:r>
            <a:r>
              <a:rPr lang="en-CA" sz="2800" dirty="0" err="1" smtClean="0"/>
              <a:t>servent</a:t>
            </a:r>
            <a:r>
              <a:rPr lang="en-CA" sz="2800" dirty="0" smtClean="0"/>
              <a:t> </a:t>
            </a:r>
            <a:r>
              <a:rPr lang="en-CA" sz="2800" dirty="0" err="1" smtClean="0"/>
              <a:t>nos</a:t>
            </a:r>
            <a:r>
              <a:rPr lang="en-CA" sz="2800" dirty="0" smtClean="0"/>
              <a:t> instincts?</a:t>
            </a:r>
          </a:p>
          <a:p>
            <a:endParaRPr lang="en-CA" sz="2800" dirty="0" smtClean="0"/>
          </a:p>
          <a:p>
            <a:r>
              <a:rPr lang="fr-FR" i="1" dirty="0"/>
              <a:t>“Avoir un don, une disposition naturelle, une aptitude à sentir ou à faire quelque chose</a:t>
            </a:r>
            <a:r>
              <a:rPr lang="fr-FR" i="1" dirty="0" smtClean="0"/>
              <a:t>”</a:t>
            </a:r>
          </a:p>
          <a:p>
            <a:endParaRPr lang="fr-FR" sz="2800" i="1" dirty="0"/>
          </a:p>
          <a:p>
            <a:r>
              <a:rPr lang="fr-FR" dirty="0"/>
              <a:t>En Agilité, les instincts de </a:t>
            </a:r>
            <a:r>
              <a:rPr lang="fr-FR" dirty="0" err="1"/>
              <a:t>Scrum</a:t>
            </a:r>
            <a:r>
              <a:rPr lang="fr-FR" dirty="0"/>
              <a:t> Master vont nous permettre de maîtriser les </a:t>
            </a:r>
            <a:r>
              <a:rPr lang="fr-FR" b="1" u="sng" dirty="0"/>
              <a:t>4 P </a:t>
            </a:r>
            <a:r>
              <a:rPr lang="fr-FR" dirty="0" smtClean="0"/>
              <a:t>:</a:t>
            </a:r>
            <a:br>
              <a:rPr lang="fr-FR" dirty="0" smtClean="0"/>
            </a:br>
            <a:endParaRPr lang="fr-FR" sz="2800" dirty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fr-FR" u="sng" dirty="0"/>
              <a:t>P</a:t>
            </a:r>
            <a:r>
              <a:rPr lang="fr-FR" dirty="0"/>
              <a:t>révoir les obstacles de l’équipe</a:t>
            </a:r>
            <a:r>
              <a:rPr lang="fr-FR" dirty="0" smtClean="0"/>
              <a:t>;</a:t>
            </a:r>
            <a:br>
              <a:rPr lang="fr-FR" dirty="0" smtClean="0"/>
            </a:br>
            <a:endParaRPr lang="fr-FR" dirty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fr-FR" u="sng" dirty="0"/>
              <a:t>P</a:t>
            </a:r>
            <a:r>
              <a:rPr lang="fr-FR" dirty="0"/>
              <a:t>révenir les crises</a:t>
            </a:r>
            <a:r>
              <a:rPr lang="fr-FR" dirty="0" smtClean="0"/>
              <a:t>;</a:t>
            </a:r>
            <a:br>
              <a:rPr lang="fr-FR" dirty="0" smtClean="0"/>
            </a:br>
            <a:endParaRPr lang="fr-FR" dirty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fr-FR" u="sng" dirty="0"/>
              <a:t>P</a:t>
            </a:r>
            <a:r>
              <a:rPr lang="fr-FR" dirty="0"/>
              <a:t>roactivité : agir plutôt que réagir</a:t>
            </a:r>
            <a:r>
              <a:rPr lang="fr-FR" dirty="0" smtClean="0"/>
              <a:t>;</a:t>
            </a:r>
            <a:br>
              <a:rPr lang="fr-FR" dirty="0" smtClean="0"/>
            </a:b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u="sng" dirty="0"/>
              <a:t>P</a:t>
            </a:r>
            <a:r>
              <a:rPr lang="fr-FR" dirty="0"/>
              <a:t>ositionner l’humain avant le produit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7817" y="2"/>
            <a:ext cx="6758417" cy="68595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Soyez capable de vous faire confiance.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2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Comment </a:t>
            </a:r>
            <a:r>
              <a:rPr lang="en-CA" sz="2800" dirty="0" err="1" smtClean="0"/>
              <a:t>s’y</a:t>
            </a:r>
            <a:r>
              <a:rPr lang="en-CA" sz="2800" dirty="0" smtClean="0"/>
              <a:t> </a:t>
            </a:r>
            <a:r>
              <a:rPr lang="en-CA" sz="2800" dirty="0" err="1" smtClean="0"/>
              <a:t>prendre</a:t>
            </a:r>
            <a:r>
              <a:rPr lang="en-CA" sz="2800" dirty="0" smtClean="0"/>
              <a:t>?</a:t>
            </a:r>
          </a:p>
          <a:p>
            <a:endParaRPr lang="en-CA" sz="2800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dirty="0"/>
              <a:t>Qu’est-ce qu’un </a:t>
            </a:r>
            <a:r>
              <a:rPr lang="fr-FR" dirty="0" err="1"/>
              <a:t>Scrum</a:t>
            </a:r>
            <a:r>
              <a:rPr lang="fr-FR" dirty="0"/>
              <a:t> Master au juste</a:t>
            </a:r>
            <a:r>
              <a:rPr lang="fr-FR" dirty="0" smtClean="0"/>
              <a:t>?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dirty="0"/>
              <a:t>L’importance de </a:t>
            </a:r>
            <a:r>
              <a:rPr lang="fr-FR" dirty="0" smtClean="0"/>
              <a:t>guider les </a:t>
            </a:r>
            <a:r>
              <a:rPr lang="fr-FR" dirty="0" smtClean="0"/>
              <a:t>comportements</a:t>
            </a:r>
            <a:br>
              <a:rPr lang="fr-FR" dirty="0" smtClean="0"/>
            </a:br>
            <a:endParaRPr lang="fr-FR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dirty="0" smtClean="0"/>
              <a:t>S’améliorer au travers du feedback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dirty="0"/>
              <a:t>Soft </a:t>
            </a:r>
            <a:r>
              <a:rPr lang="fr-FR" dirty="0" err="1"/>
              <a:t>skills</a:t>
            </a:r>
            <a:r>
              <a:rPr lang="fr-FR" dirty="0" smtClean="0"/>
              <a:t>... pourquoi </a:t>
            </a:r>
            <a:r>
              <a:rPr lang="fr-FR" dirty="0"/>
              <a:t>est-ce important</a:t>
            </a:r>
            <a:r>
              <a:rPr lang="fr-FR" dirty="0" smtClean="0"/>
              <a:t>?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fr-FR" dirty="0" smtClean="0"/>
              <a:t>Quels </a:t>
            </a:r>
            <a:r>
              <a:rPr lang="fr-FR" dirty="0"/>
              <a:t>sont les outils à ma disposition?</a:t>
            </a:r>
            <a:endParaRPr lang="fr-FR" b="1" dirty="0"/>
          </a:p>
        </p:txBody>
      </p:sp>
      <p:pic>
        <p:nvPicPr>
          <p:cNvPr id="5" name="Picture 4" descr="https://i2-prod.somersetlive.co.uk/sport/other-sport/article2156418.ece/ALTERNATES/s615/0_RBQuins28102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4"/>
          <a:stretch/>
        </p:blipFill>
        <p:spPr bwMode="auto">
          <a:xfrm>
            <a:off x="-2818138" y="0"/>
            <a:ext cx="7574494" cy="68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Les trois piliers de 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Scrum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 : Transparence, Inspection, Adaptation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" name="Picture 8" descr="https://wikiagile.cesi.fr/images/8/86/Scrum-Master-Stances-Assessment_f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" b="4680"/>
          <a:stretch/>
        </p:blipFill>
        <p:spPr bwMode="auto">
          <a:xfrm>
            <a:off x="5581350" y="3768491"/>
            <a:ext cx="5849563" cy="309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Qu’est-ce</a:t>
            </a:r>
            <a:r>
              <a:rPr lang="en-CA" sz="2800" dirty="0" smtClean="0"/>
              <a:t> </a:t>
            </a:r>
            <a:r>
              <a:rPr lang="en-CA" sz="2800" dirty="0" err="1" smtClean="0"/>
              <a:t>qu’un</a:t>
            </a:r>
            <a:r>
              <a:rPr lang="en-CA" sz="2800" dirty="0" smtClean="0"/>
              <a:t> Scrum Master?</a:t>
            </a:r>
          </a:p>
          <a:p>
            <a:endParaRPr lang="en-CA" sz="2800" dirty="0" smtClean="0"/>
          </a:p>
          <a:p>
            <a:r>
              <a:rPr lang="en-US" i="1" dirty="0"/>
              <a:t>“The primary </a:t>
            </a:r>
            <a:r>
              <a:rPr lang="en-US" i="1" dirty="0" err="1"/>
              <a:t>responsability</a:t>
            </a:r>
            <a:r>
              <a:rPr lang="en-US" i="1" dirty="0"/>
              <a:t> of the Scrum Master is to </a:t>
            </a:r>
            <a:r>
              <a:rPr lang="en-US" i="1" u="sng" dirty="0"/>
              <a:t>educate</a:t>
            </a:r>
            <a:r>
              <a:rPr lang="en-US" i="1" dirty="0"/>
              <a:t> teams and the organization</a:t>
            </a:r>
            <a:r>
              <a:rPr lang="en-US" i="1" dirty="0" smtClean="0"/>
              <a:t>” – Scrum Guide</a:t>
            </a:r>
          </a:p>
          <a:p>
            <a:endParaRPr lang="en-US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dirty="0" smtClean="0"/>
              <a:t>Est</a:t>
            </a:r>
            <a:r>
              <a:rPr lang="en-US" dirty="0" smtClean="0"/>
              <a:t> </a:t>
            </a:r>
            <a:r>
              <a:rPr lang="en-US" dirty="0" smtClean="0"/>
              <a:t>coach, </a:t>
            </a:r>
            <a:r>
              <a:rPr lang="en-US" dirty="0" err="1"/>
              <a:t>formateur</a:t>
            </a:r>
            <a:r>
              <a:rPr lang="en-US" dirty="0"/>
              <a:t> et </a:t>
            </a:r>
            <a:r>
              <a:rPr lang="en-US" dirty="0" err="1" smtClean="0"/>
              <a:t>facilitateur</a:t>
            </a:r>
            <a:r>
              <a:rPr lang="en-US" dirty="0" smtClean="0"/>
              <a:t>;</a:t>
            </a:r>
            <a:br>
              <a:rPr lang="en-US" dirty="0" smtClean="0"/>
            </a:br>
            <a:endParaRPr lang="en-US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dirty="0" smtClean="0"/>
              <a:t>Utilise </a:t>
            </a:r>
            <a:r>
              <a:rPr lang="en-CA" dirty="0" err="1" smtClean="0"/>
              <a:t>l’approche</a:t>
            </a:r>
            <a:r>
              <a:rPr lang="en-CA" dirty="0" smtClean="0"/>
              <a:t> </a:t>
            </a:r>
            <a:r>
              <a:rPr lang="en-CA" dirty="0" err="1" smtClean="0"/>
              <a:t>empirique</a:t>
            </a:r>
            <a:r>
              <a:rPr lang="en-CA" dirty="0" smtClean="0"/>
              <a:t> (</a:t>
            </a:r>
            <a:r>
              <a:rPr lang="en-CA" dirty="0" err="1" smtClean="0"/>
              <a:t>basé</a:t>
            </a:r>
            <a:r>
              <a:rPr lang="en-CA" dirty="0" smtClean="0"/>
              <a:t> sur </a:t>
            </a:r>
            <a:r>
              <a:rPr lang="en-CA" dirty="0" err="1" smtClean="0"/>
              <a:t>l’expérience</a:t>
            </a:r>
            <a:r>
              <a:rPr lang="en-CA" dirty="0" smtClean="0"/>
              <a:t>);</a:t>
            </a:r>
            <a:br>
              <a:rPr lang="en-CA" dirty="0" smtClean="0"/>
            </a:br>
            <a:endParaRPr lang="en-CA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dirty="0" err="1" smtClean="0"/>
              <a:t>Promouvoit</a:t>
            </a:r>
            <a:r>
              <a:rPr lang="en-CA" dirty="0" smtClean="0"/>
              <a:t> </a:t>
            </a:r>
            <a:r>
              <a:rPr lang="en-CA" dirty="0" err="1" smtClean="0"/>
              <a:t>l’amélioration</a:t>
            </a:r>
            <a:r>
              <a:rPr lang="en-CA" dirty="0" smtClean="0"/>
              <a:t> continue;</a:t>
            </a:r>
            <a:br>
              <a:rPr lang="en-CA" dirty="0" smtClean="0"/>
            </a:br>
            <a:endParaRPr lang="en-CA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dirty="0" smtClean="0"/>
              <a:t>Encourage </a:t>
            </a:r>
            <a:r>
              <a:rPr lang="en-CA" dirty="0" smtClean="0"/>
              <a:t>la collaboration et la communication;</a:t>
            </a:r>
            <a:br>
              <a:rPr lang="en-CA" dirty="0" smtClean="0"/>
            </a:br>
            <a:endParaRPr lang="en-CA" dirty="0" smtClean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dirty="0" err="1" smtClean="0"/>
              <a:t>Sait</a:t>
            </a:r>
            <a:r>
              <a:rPr lang="en-CA" dirty="0" smtClean="0"/>
              <a:t> </a:t>
            </a:r>
            <a:r>
              <a:rPr lang="en-CA" dirty="0" smtClean="0"/>
              <a:t>quoi </a:t>
            </a:r>
            <a:r>
              <a:rPr lang="en-CA" dirty="0" err="1" smtClean="0"/>
              <a:t>mesurer</a:t>
            </a:r>
            <a:r>
              <a:rPr lang="en-CA" dirty="0" smtClean="0"/>
              <a:t> et </a:t>
            </a:r>
            <a:r>
              <a:rPr lang="en-CA" dirty="0" smtClean="0"/>
              <a:t>comment</a:t>
            </a:r>
            <a:endParaRPr lang="en-US" dirty="0"/>
          </a:p>
        </p:txBody>
      </p:sp>
      <p:pic>
        <p:nvPicPr>
          <p:cNvPr id="6" name="Picture 10" descr="https://cdn.newsapi.com.au/image/v1/11c6a84ac465ad7f52af13c52f84fa5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1"/>
          <a:stretch/>
        </p:blipFill>
        <p:spPr bwMode="auto">
          <a:xfrm>
            <a:off x="-4896154" y="0"/>
            <a:ext cx="9630075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61" y="4516166"/>
            <a:ext cx="3314453" cy="2343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850" y="4516166"/>
            <a:ext cx="3314453" cy="23434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gray">
          <a:xfrm>
            <a:off x="101597" y="5516800"/>
            <a:ext cx="4108282" cy="102442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Coachez votre équipe à devenir </a:t>
            </a:r>
            <a:br>
              <a:rPr lang="fr-FR" b="1" dirty="0" smtClean="0">
                <a:solidFill>
                  <a:schemeClr val="bg1"/>
                </a:solidFill>
                <a:latin typeface="Calibri"/>
              </a:rPr>
            </a:br>
            <a:r>
              <a:rPr lang="fr-FR" b="1" dirty="0" smtClean="0">
                <a:solidFill>
                  <a:schemeClr val="bg1"/>
                </a:solidFill>
                <a:latin typeface="Calibri"/>
              </a:rPr>
              <a:t>« self-</a:t>
            </a:r>
            <a:r>
              <a:rPr lang="fr-FR" b="1" dirty="0" err="1" smtClean="0">
                <a:solidFill>
                  <a:schemeClr val="bg1"/>
                </a:solidFill>
                <a:latin typeface="Calibri"/>
              </a:rPr>
              <a:t>organized</a:t>
            </a:r>
            <a:r>
              <a:rPr lang="fr-FR" b="1" dirty="0" smtClean="0">
                <a:solidFill>
                  <a:schemeClr val="bg1"/>
                </a:solidFill>
                <a:latin typeface="Calibri"/>
              </a:rPr>
              <a:t> »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9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Guider les </a:t>
            </a:r>
            <a:r>
              <a:rPr lang="en-CA" sz="2800" dirty="0" err="1" smtClean="0"/>
              <a:t>comportements</a:t>
            </a:r>
            <a:r>
              <a:rPr lang="en-CA" sz="2800" dirty="0" smtClean="0"/>
              <a:t> – </a:t>
            </a:r>
            <a:r>
              <a:rPr lang="en-CA" sz="2800" dirty="0" err="1" smtClean="0"/>
              <a:t>l’encadrement</a:t>
            </a:r>
            <a:endParaRPr lang="en-CA" sz="2800" dirty="0" smtClean="0"/>
          </a:p>
          <a:p>
            <a:endParaRPr lang="en-CA" sz="2800" dirty="0" smtClean="0"/>
          </a:p>
        </p:txBody>
      </p:sp>
      <p:pic>
        <p:nvPicPr>
          <p:cNvPr id="5" name="Picture 2" descr="https://e1.365dm.com/16/09/768x432/rugby-kieran-read-new-zealand_3789782.jpg?201609191024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8"/>
          <a:stretch/>
        </p:blipFill>
        <p:spPr bwMode="auto">
          <a:xfrm>
            <a:off x="-2478539" y="0"/>
            <a:ext cx="7242268" cy="68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gray">
          <a:xfrm>
            <a:off x="420297" y="5484486"/>
            <a:ext cx="3619500" cy="839663"/>
          </a:xfrm>
          <a:prstGeom prst="rect">
            <a:avLst/>
          </a:prstGeom>
          <a:solidFill>
            <a:schemeClr val="accent3"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L’Agilité n’est pas une excuse pour ne pas définir nos responsabilités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4822" y="956812"/>
            <a:ext cx="55013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Guide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d’équipe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099" y="2204370"/>
            <a:ext cx="5972175" cy="2085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8099" y="4902591"/>
            <a:ext cx="6025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Assure une vision partagée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Clarifie les rôles et responsabilités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Demeure un document vivant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Appartient à l’équipe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07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266" y="-115699"/>
            <a:ext cx="6152697" cy="7014419"/>
          </a:xfrm>
          <a:prstGeom prst="rect">
            <a:avLst/>
          </a:prstGeom>
        </p:spPr>
      </p:pic>
      <p:sp>
        <p:nvSpPr>
          <p:cNvPr id="21" name="TextBox 20" descr="Copyright_box&#10;"/>
          <p:cNvSpPr txBox="1"/>
          <p:nvPr/>
        </p:nvSpPr>
        <p:spPr bwMode="auto">
          <a:xfrm>
            <a:off x="601291" y="6557118"/>
            <a:ext cx="1919908" cy="169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CGI Inc.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961" y="206477"/>
            <a:ext cx="716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Guider les </a:t>
            </a:r>
            <a:r>
              <a:rPr lang="en-CA" sz="2800" dirty="0" err="1" smtClean="0"/>
              <a:t>comportements</a:t>
            </a:r>
            <a:r>
              <a:rPr lang="en-CA" sz="2800" dirty="0" smtClean="0"/>
              <a:t> – </a:t>
            </a:r>
            <a:r>
              <a:rPr lang="en-CA" sz="2800" dirty="0" err="1" smtClean="0"/>
              <a:t>l’encadrement</a:t>
            </a:r>
            <a:endParaRPr lang="en-CA" sz="2800" dirty="0" smtClean="0"/>
          </a:p>
          <a:p>
            <a:endParaRPr lang="en-CA" sz="2800" dirty="0" smtClean="0"/>
          </a:p>
        </p:txBody>
      </p:sp>
      <p:sp>
        <p:nvSpPr>
          <p:cNvPr id="7" name="Rectangle 6"/>
          <p:cNvSpPr/>
          <p:nvPr/>
        </p:nvSpPr>
        <p:spPr bwMode="gray">
          <a:xfrm>
            <a:off x="420297" y="5484486"/>
            <a:ext cx="3858740" cy="839663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marL="87313" indent="-30163" defTabSz="914217">
              <a:spcBef>
                <a:spcPts val="100"/>
              </a:spcBef>
              <a:buClr>
                <a:srgbClr val="991F3D"/>
              </a:buClr>
            </a:pPr>
            <a:r>
              <a:rPr lang="fr-FR" b="1" dirty="0" smtClean="0">
                <a:solidFill>
                  <a:schemeClr val="bg1"/>
                </a:solidFill>
                <a:latin typeface="Calibri"/>
              </a:rPr>
              <a:t>Anticiper vos besoins… Soyez proactif.</a:t>
            </a:r>
            <a:endParaRPr lang="fr-FR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7600" y="4902591"/>
            <a:ext cx="6608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Guide le livrable de l’activité de raffinement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Définit les attributs minimum d’une story pour l’ajout à l’itération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Diminue les risques de blocage durant l’itération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Demeure un document vivant et appartient à l’équipe </a:t>
            </a:r>
            <a:r>
              <a:rPr lang="fr-CA" dirty="0" err="1" smtClean="0"/>
              <a:t>Scrum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9" name="Rectangle 8"/>
          <p:cNvSpPr/>
          <p:nvPr/>
        </p:nvSpPr>
        <p:spPr>
          <a:xfrm>
            <a:off x="5577108" y="973338"/>
            <a:ext cx="5723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Definition of Ready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7600" y="2349429"/>
            <a:ext cx="69956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Nous </a:t>
            </a:r>
            <a:r>
              <a:rPr lang="en-CA" dirty="0" err="1" smtClean="0"/>
              <a:t>pouvons</a:t>
            </a:r>
            <a:r>
              <a:rPr lang="en-CA" dirty="0" smtClean="0"/>
              <a:t> </a:t>
            </a:r>
            <a:r>
              <a:rPr lang="en-CA" dirty="0" err="1" smtClean="0"/>
              <a:t>travailler</a:t>
            </a:r>
            <a:r>
              <a:rPr lang="en-CA" dirty="0" smtClean="0"/>
              <a:t> sur un </a:t>
            </a:r>
            <a:r>
              <a:rPr lang="en-CA" dirty="0" err="1" smtClean="0"/>
              <a:t>élément</a:t>
            </a:r>
            <a:r>
              <a:rPr lang="en-CA" dirty="0" smtClean="0"/>
              <a:t> </a:t>
            </a:r>
            <a:r>
              <a:rPr lang="en-CA" dirty="0" err="1" smtClean="0"/>
              <a:t>planifié</a:t>
            </a:r>
            <a:r>
              <a:rPr lang="en-CA" dirty="0" smtClean="0"/>
              <a:t> </a:t>
            </a:r>
            <a:r>
              <a:rPr lang="en-CA" dirty="0" err="1" smtClean="0"/>
              <a:t>lorsque</a:t>
            </a:r>
            <a:r>
              <a:rPr lang="en-CA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Éléments</a:t>
            </a:r>
            <a:r>
              <a:rPr lang="en-CA" sz="1600" dirty="0" smtClean="0"/>
              <a:t> (</a:t>
            </a:r>
            <a:r>
              <a:rPr lang="en-CA" sz="1600" dirty="0" err="1" smtClean="0"/>
              <a:t>icônes</a:t>
            </a:r>
            <a:r>
              <a:rPr lang="en-CA" sz="1600" dirty="0" smtClean="0"/>
              <a:t>, </a:t>
            </a:r>
            <a:r>
              <a:rPr lang="en-CA" sz="1600" dirty="0" err="1" smtClean="0"/>
              <a:t>fontes</a:t>
            </a:r>
            <a:r>
              <a:rPr lang="en-CA" sz="1600" dirty="0" smtClean="0"/>
              <a:t>, conception </a:t>
            </a:r>
            <a:r>
              <a:rPr lang="en-CA" sz="1600" dirty="0" err="1" smtClean="0"/>
              <a:t>générales</a:t>
            </a:r>
            <a:r>
              <a:rPr lang="en-CA" sz="1600" dirty="0" smtClean="0"/>
              <a:t>, </a:t>
            </a:r>
            <a:r>
              <a:rPr lang="en-CA" sz="1600" dirty="0" err="1" smtClean="0"/>
              <a:t>textes</a:t>
            </a:r>
            <a:r>
              <a:rPr lang="en-CA" sz="1600" dirty="0" smtClean="0"/>
              <a:t>) </a:t>
            </a:r>
            <a:r>
              <a:rPr lang="en-CA" sz="1600" dirty="0" err="1" smtClean="0"/>
              <a:t>sont</a:t>
            </a:r>
            <a:r>
              <a:rPr lang="en-CA" sz="1600" dirty="0" smtClean="0"/>
              <a:t> </a:t>
            </a:r>
            <a:r>
              <a:rPr lang="en-CA" sz="1600" dirty="0" err="1" smtClean="0"/>
              <a:t>disponibles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Critères</a:t>
            </a:r>
            <a:r>
              <a:rPr lang="en-CA" sz="1600" dirty="0" smtClean="0"/>
              <a:t> </a:t>
            </a:r>
            <a:r>
              <a:rPr lang="en-CA" sz="1600" dirty="0" err="1" smtClean="0"/>
              <a:t>d’acceptation</a:t>
            </a:r>
            <a:r>
              <a:rPr lang="en-CA" sz="1600" dirty="0" smtClean="0"/>
              <a:t> </a:t>
            </a:r>
            <a:r>
              <a:rPr lang="en-CA" sz="1600" dirty="0" err="1" smtClean="0"/>
              <a:t>clairement</a:t>
            </a:r>
            <a:r>
              <a:rPr lang="en-CA" sz="1600" dirty="0" smtClean="0"/>
              <a:t> </a:t>
            </a:r>
            <a:r>
              <a:rPr lang="en-CA" sz="1600" dirty="0" err="1" smtClean="0"/>
              <a:t>définis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Dépendances</a:t>
            </a:r>
            <a:r>
              <a:rPr lang="en-CA" sz="1600" dirty="0" smtClean="0"/>
              <a:t> </a:t>
            </a:r>
            <a:r>
              <a:rPr lang="en-CA" sz="1600" dirty="0" err="1" smtClean="0"/>
              <a:t>identifiées</a:t>
            </a:r>
            <a:r>
              <a:rPr lang="en-CA" sz="1600" dirty="0" smtClean="0"/>
              <a:t> et </a:t>
            </a:r>
            <a:r>
              <a:rPr lang="en-CA" sz="1600" dirty="0" err="1" smtClean="0"/>
              <a:t>vérifiées</a:t>
            </a:r>
            <a:endParaRPr lang="en-C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Réviser</a:t>
            </a:r>
            <a:r>
              <a:rPr lang="en-CA" sz="1600" dirty="0" smtClean="0"/>
              <a:t> </a:t>
            </a:r>
            <a:r>
              <a:rPr lang="en-CA" sz="1600" dirty="0" err="1" smtClean="0"/>
              <a:t>dans</a:t>
            </a:r>
            <a:r>
              <a:rPr lang="en-CA" sz="1600" dirty="0" smtClean="0"/>
              <a:t> les sessions de refinement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err="1" smtClean="0"/>
              <a:t>Estimé</a:t>
            </a:r>
            <a:r>
              <a:rPr lang="en-CA" sz="1600" dirty="0" smtClean="0"/>
              <a:t> </a:t>
            </a:r>
            <a:r>
              <a:rPr lang="en-CA" sz="1600" dirty="0" err="1" smtClean="0"/>
              <a:t>en</a:t>
            </a:r>
            <a:r>
              <a:rPr lang="en-CA" sz="1600" dirty="0" smtClean="0"/>
              <a:t> Story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064066" y="2170799"/>
            <a:ext cx="7022237" cy="19974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GI Panoramique Betterave">
  <a:themeElements>
    <a:clrScheme name="CGI">
      <a:dk1>
        <a:srgbClr val="363534"/>
      </a:dk1>
      <a:lt1>
        <a:srgbClr val="FFFFFF"/>
      </a:lt1>
      <a:dk2>
        <a:srgbClr val="991F3D"/>
      </a:dk2>
      <a:lt2>
        <a:srgbClr val="FFFFFF"/>
      </a:lt2>
      <a:accent1>
        <a:srgbClr val="E31937"/>
      </a:accent1>
      <a:accent2>
        <a:srgbClr val="991F3D"/>
      </a:accent2>
      <a:accent3>
        <a:srgbClr val="FF6A00"/>
      </a:accent3>
      <a:accent4>
        <a:srgbClr val="A1C4D0"/>
      </a:accent4>
      <a:accent5>
        <a:srgbClr val="F2A200"/>
      </a:accent5>
      <a:accent6>
        <a:srgbClr val="A5ACB0"/>
      </a:accent6>
      <a:hlink>
        <a:srgbClr val="E67386"/>
      </a:hlink>
      <a:folHlink>
        <a:srgbClr val="FFAA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noFill/>
          <a:miter lim="800000"/>
          <a:headEnd/>
          <a:tailEnd/>
        </a:ln>
        <a:effectLst/>
      </a:spPr>
      <a:bodyPr lIns="63500" tIns="0" rIns="64800" bIns="0" rtlCol="0" anchor="ctr"/>
      <a:lstStyle>
        <a:defPPr algn="ctr">
          <a:spcBef>
            <a:spcPct val="0"/>
          </a:spcBef>
          <a:buClrTx/>
          <a:buSzPct val="90000"/>
          <a:defRPr sz="1600" b="1" dirty="0">
            <a:solidFill>
              <a:schemeClr val="bg1"/>
            </a:solidFill>
            <a:cs typeface="Arial" pitchFamily="34" charset="0"/>
          </a:defRPr>
        </a:defPPr>
      </a:lstStyle>
    </a:spDef>
    <a:lnDef>
      <a:spPr bwMode="gray">
        <a:noFill/>
        <a:ln w="12700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square" lIns="0" tIns="0" rIns="0" bIns="0" rtlCol="0">
        <a:spAutoFit/>
      </a:bodyPr>
      <a:lstStyle>
        <a:defPPr>
          <a:defRPr dirty="0" smtClean="0">
            <a:cs typeface="Arial" pitchFamily="34" charset="0"/>
          </a:defRPr>
        </a:defPPr>
      </a:lstStyle>
    </a:txDef>
  </a:objectDefaults>
  <a:extraClrSchemeLst/>
  <a:custClrLst>
    <a:custClr name="White">
      <a:srgbClr val="FFFFFF"/>
    </a:custClr>
    <a:custClr name="CGI Pumpkin - Light">
      <a:srgbClr val="F2DDCE"/>
    </a:custClr>
    <a:custClr name="CGI Honey - Light">
      <a:srgbClr val="F2E6CE"/>
    </a:custClr>
    <a:custClr name="CGI Beet - Light">
      <a:srgbClr val="E6DADD"/>
    </a:custClr>
    <a:custClr name="CGI Ice - Light">
      <a:srgbClr val="DAECF2"/>
    </a:custClr>
    <a:custClr name="&#10;CGI Cloud - Light">
      <a:srgbClr val="E4E8E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">
      <a:srgbClr val="E31937"/>
    </a:custClr>
    <a:custClr name="CGI Pumpkin">
      <a:srgbClr val="FF6A00"/>
    </a:custClr>
    <a:custClr name="CGI Honey">
      <a:srgbClr val="F2A200"/>
    </a:custClr>
    <a:custClr name="CGI Beet ">
      <a:srgbClr val="991F3D"/>
    </a:custClr>
    <a:custClr name="CGI Ice ">
      <a:srgbClr val="A1C4D0"/>
    </a:custClr>
    <a:custClr name="CGI CLoud">
      <a:srgbClr val="A5ACB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 - Dark 1">
      <a:srgbClr val="CC0033"/>
    </a:custClr>
    <a:custClr name="CGI Pumpkin - Dark 1">
      <a:srgbClr val="C15000"/>
    </a:custClr>
    <a:custClr name="CGI Honey - Dark 1">
      <a:srgbClr val="CC8800"/>
    </a:custClr>
    <a:custClr name="CGI Beet - Dark 1">
      <a:srgbClr val="660A21"/>
    </a:custClr>
    <a:custClr name="CGI Ice - Dark 1">
      <a:srgbClr val="6BA1B3"/>
    </a:custClr>
    <a:custClr name="CGI Cloud - Dark 1">
      <a:srgbClr val="737B8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Cherry - Dark 2">
      <a:srgbClr val="B3002D"/>
    </a:custClr>
    <a:custClr name="White">
      <a:srgbClr val="FFFFFF"/>
    </a:custClr>
    <a:custClr name="CGI Honey - Dark 2">
      <a:srgbClr val="8C5E00"/>
    </a:custClr>
    <a:custClr name="White">
      <a:srgbClr val="FFFFFF"/>
    </a:custClr>
    <a:custClr name="CGI Ice - Dark 2">
      <a:srgbClr val="407080"/>
    </a:custClr>
    <a:custClr name="CGI Cloud - Dark 3">
      <a:srgbClr val="505659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GI Ice - Dark 3">
      <a:srgbClr val="1F414D"/>
    </a:custClr>
    <a:custClr name="CGI Cloud - Dark 3">
      <a:srgbClr val="2B3033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Onscreen;2057;Pos1;Date1;CGI Widescreen Image Template - V17 EN.potx" id="{07EC1DCA-069A-4050-B398-29C8CFDB92E0}" vid="{D4043B88-207C-4139-BC18-99DFE75448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49332</TotalTime>
  <Words>1335</Words>
  <Application>Microsoft Office PowerPoint</Application>
  <PresentationFormat>Custom</PresentationFormat>
  <Paragraphs>252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Verdana</vt:lpstr>
      <vt:lpstr>Wingdings</vt:lpstr>
      <vt:lpstr>Office Theme</vt:lpstr>
      <vt:lpstr>1_Office Theme</vt:lpstr>
      <vt:lpstr>CGI Panoramique Betterave</vt:lpstr>
      <vt:lpstr>PowerPoint Presentation</vt:lpstr>
      <vt:lpstr>CGI – Quelques chiffres</vt:lpstr>
      <vt:lpstr>N’hésitez pas à communiquer avec nous!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Slate Podcast. June 2018 Jira/Confluence optimization with Next Gen</dc:title>
  <dc:creator>Randria, Sedera</dc:creator>
  <cp:lastModifiedBy>Lachapelle, Eric</cp:lastModifiedBy>
  <cp:revision>860</cp:revision>
  <dcterms:created xsi:type="dcterms:W3CDTF">2018-06-22T05:50:42Z</dcterms:created>
  <dcterms:modified xsi:type="dcterms:W3CDTF">2020-03-10T18:19:07Z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Widescreen</vt:lpwstr>
  </property>
  <property fmtid="{D5CDD505-2E9C-101B-9397-08002B2CF9AE}" pid="3" name="WizKit Template Version">
    <vt:i4>6</vt:i4>
  </property>
  <property fmtid="{D5CDD505-2E9C-101B-9397-08002B2CF9AE}" pid="4" name="ContentTypeId">
    <vt:lpwstr>0x01010087D138075BFA204DBAA0D1D04058109B</vt:lpwstr>
  </property>
  <property fmtid="{D5CDD505-2E9C-101B-9397-08002B2CF9AE}" pid="5" name="Sector">
    <vt:lpwstr/>
  </property>
  <property fmtid="{D5CDD505-2E9C-101B-9397-08002B2CF9AE}" pid="6" name="Organisation">
    <vt:lpwstr>260;#Group|43ac7042-3752-4f1b-8a93-43b36e65d3e5</vt:lpwstr>
  </property>
  <property fmtid="{D5CDD505-2E9C-101B-9397-08002B2CF9AE}" pid="7" name="Service line">
    <vt:lpwstr/>
  </property>
  <property fmtid="{D5CDD505-2E9C-101B-9397-08002B2CF9AE}" pid="8" name="Business theme">
    <vt:lpwstr/>
  </property>
  <property fmtid="{D5CDD505-2E9C-101B-9397-08002B2CF9AE}" pid="9" name="Geography">
    <vt:lpwstr/>
  </property>
  <property fmtid="{D5CDD505-2E9C-101B-9397-08002B2CF9AE}" pid="10" name="Functions">
    <vt:lpwstr/>
  </property>
  <property fmtid="{D5CDD505-2E9C-101B-9397-08002B2CF9AE}" pid="11" name="Business Practice">
    <vt:lpwstr/>
  </property>
  <property fmtid="{D5CDD505-2E9C-101B-9397-08002B2CF9AE}" pid="12" name="Content Format">
    <vt:lpwstr/>
  </property>
  <property fmtid="{D5CDD505-2E9C-101B-9397-08002B2CF9AE}" pid="13" name="Intellectual Property">
    <vt:lpwstr/>
  </property>
</Properties>
</file>